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75" r:id="rId3"/>
    <p:sldId id="276" r:id="rId4"/>
    <p:sldId id="277" r:id="rId5"/>
    <p:sldId id="281" r:id="rId6"/>
    <p:sldId id="280" r:id="rId7"/>
    <p:sldId id="283" r:id="rId8"/>
    <p:sldId id="290" r:id="rId9"/>
    <p:sldId id="282" r:id="rId10"/>
    <p:sldId id="278" r:id="rId11"/>
    <p:sldId id="273" r:id="rId12"/>
    <p:sldId id="279" r:id="rId13"/>
    <p:sldId id="284" r:id="rId14"/>
    <p:sldId id="285" r:id="rId15"/>
    <p:sldId id="288" r:id="rId16"/>
    <p:sldId id="286" r:id="rId17"/>
    <p:sldId id="287" r:id="rId18"/>
    <p:sldId id="289" r:id="rId19"/>
    <p:sldId id="274" r:id="rId20"/>
    <p:sldId id="291" r:id="rId21"/>
    <p:sldId id="272" r:id="rId22"/>
    <p:sldId id="271"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9" autoAdjust="0"/>
    <p:restoredTop sz="72850" autoAdjust="0"/>
  </p:normalViewPr>
  <p:slideViewPr>
    <p:cSldViewPr snapToGrid="0">
      <p:cViewPr varScale="1">
        <p:scale>
          <a:sx n="64" d="100"/>
          <a:sy n="64" d="100"/>
        </p:scale>
        <p:origin x="1426" y="72"/>
      </p:cViewPr>
      <p:guideLst/>
    </p:cSldViewPr>
  </p:slideViewPr>
  <p:outlineViewPr>
    <p:cViewPr>
      <p:scale>
        <a:sx n="33" d="100"/>
        <a:sy n="33" d="100"/>
      </p:scale>
      <p:origin x="0" y="-2568"/>
    </p:cViewPr>
  </p:outlineViewPr>
  <p:notesTextViewPr>
    <p:cViewPr>
      <p:scale>
        <a:sx n="1" d="1"/>
        <a:sy n="1" d="1"/>
      </p:scale>
      <p:origin x="0" y="0"/>
    </p:cViewPr>
  </p:notesTextViewPr>
  <p:sorterViewPr>
    <p:cViewPr>
      <p:scale>
        <a:sx n="50" d="100"/>
        <a:sy n="50" d="100"/>
      </p:scale>
      <p:origin x="0" y="0"/>
    </p:cViewPr>
  </p:sorterViewPr>
  <p:notesViewPr>
    <p:cSldViewPr snapToGrid="0">
      <p:cViewPr varScale="1">
        <p:scale>
          <a:sx n="66" d="100"/>
          <a:sy n="66" d="100"/>
        </p:scale>
        <p:origin x="228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62E14F-5E4A-4ECD-8851-BCDC8CF79C9E}" type="datetimeFigureOut">
              <a:rPr lang="zh-CN" altLang="en-US" smtClean="0"/>
              <a:t>2020/4/29</a:t>
            </a:fld>
            <a:endParaRPr lang="zh-CN" alt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808C0B-F004-42F7-884F-F0B4F56BC340}" type="slidenum">
              <a:rPr lang="zh-CN" altLang="en-US" smtClean="0"/>
              <a:t>‹#›</a:t>
            </a:fld>
            <a:endParaRPr lang="zh-CN" altLang="en-US"/>
          </a:p>
        </p:txBody>
      </p:sp>
    </p:spTree>
    <p:extLst>
      <p:ext uri="{BB962C8B-B14F-4D97-AF65-F5344CB8AC3E}">
        <p14:creationId xmlns:p14="http://schemas.microsoft.com/office/powerpoint/2010/main" val="1400260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09A4DB-8538-423E-A98B-5BD5CE11541C}" type="datetimeFigureOut">
              <a:rPr lang="zh-CN" altLang="en-US" smtClean="0"/>
              <a:t>2020/4/29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3E53A8-789F-4797-93AF-9929043D27A6}" type="slidenum">
              <a:rPr lang="zh-CN" altLang="en-US" smtClean="0"/>
              <a:t>‹#›</a:t>
            </a:fld>
            <a:endParaRPr lang="zh-CN" altLang="en-US"/>
          </a:p>
        </p:txBody>
      </p:sp>
    </p:spTree>
    <p:extLst>
      <p:ext uri="{BB962C8B-B14F-4D97-AF65-F5344CB8AC3E}">
        <p14:creationId xmlns:p14="http://schemas.microsoft.com/office/powerpoint/2010/main" val="1844955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BC3E53A8-789F-4797-93AF-9929043D27A6}" type="slidenum">
              <a:rPr lang="zh-CN" altLang="en-US" smtClean="0"/>
              <a:t>1</a:t>
            </a:fld>
            <a:endParaRPr lang="zh-CN" altLang="en-US"/>
          </a:p>
        </p:txBody>
      </p:sp>
    </p:spTree>
    <p:extLst>
      <p:ext uri="{BB962C8B-B14F-4D97-AF65-F5344CB8AC3E}">
        <p14:creationId xmlns:p14="http://schemas.microsoft.com/office/powerpoint/2010/main" val="2818191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dirty="0" smtClean="0"/>
              <a:t>它是由上面两张图像一起组成的，与第一张图像比较，可以看到第一张图像的线条结构大部分保留了，颜色信息大部分重构，提供了内容特征部分</a:t>
            </a:r>
            <a:endParaRPr lang="en-US" altLang="zh-CN" b="1" dirty="0" smtClean="0"/>
          </a:p>
          <a:p>
            <a:endParaRPr lang="en-US" altLang="zh-CN" b="1" dirty="0" smtClean="0"/>
          </a:p>
          <a:p>
            <a:r>
              <a:rPr lang="zh-CN" altLang="en-US" b="1" dirty="0" smtClean="0"/>
              <a:t>与第二张图像比较，可以看到第二张图像颜色信息大部分保留了，线条结构大部分重构，提供了风格纹理部分</a:t>
            </a:r>
            <a:endParaRPr lang="en-US" altLang="zh-CN" b="1" dirty="0" smtClean="0"/>
          </a:p>
          <a:p>
            <a:endParaRPr lang="en-US" altLang="zh-CN" b="1" dirty="0" smtClean="0"/>
          </a:p>
          <a:p>
            <a:r>
              <a:rPr lang="zh-CN" altLang="en-US" b="1" dirty="0" smtClean="0"/>
              <a:t>我们将内容图像与风格图像一起输入</a:t>
            </a:r>
            <a:r>
              <a:rPr lang="en-US" altLang="zh-CN" b="1" dirty="0" smtClean="0"/>
              <a:t>VGG19</a:t>
            </a:r>
            <a:r>
              <a:rPr lang="zh-CN" altLang="en-US" b="1" dirty="0" smtClean="0"/>
              <a:t>网络，然后定义它的损失函数，再进行训练，首先我们定义损失函数中的内容损失函数部分</a:t>
            </a:r>
            <a:endParaRPr lang="en-US" altLang="zh-CN" b="1" dirty="0" smtClean="0"/>
          </a:p>
          <a:p>
            <a:endParaRPr lang="en-US" altLang="zh-CN" b="1" dirty="0" smtClean="0"/>
          </a:p>
          <a:p>
            <a:endParaRPr lang="zh-CN" altLang="en-US" b="1" dirty="0"/>
          </a:p>
        </p:txBody>
      </p:sp>
      <p:sp>
        <p:nvSpPr>
          <p:cNvPr id="4" name="Slide Number Placeholder 3"/>
          <p:cNvSpPr>
            <a:spLocks noGrp="1"/>
          </p:cNvSpPr>
          <p:nvPr>
            <p:ph type="sldNum" sz="quarter" idx="10"/>
          </p:nvPr>
        </p:nvSpPr>
        <p:spPr/>
        <p:txBody>
          <a:bodyPr/>
          <a:lstStyle/>
          <a:p>
            <a:fld id="{BC3E53A8-789F-4797-93AF-9929043D27A6}" type="slidenum">
              <a:rPr lang="zh-CN" altLang="en-US" smtClean="0"/>
              <a:t>12</a:t>
            </a:fld>
            <a:endParaRPr lang="zh-CN" altLang="en-US"/>
          </a:p>
        </p:txBody>
      </p:sp>
    </p:spTree>
    <p:extLst>
      <p:ext uri="{BB962C8B-B14F-4D97-AF65-F5344CB8AC3E}">
        <p14:creationId xmlns:p14="http://schemas.microsoft.com/office/powerpoint/2010/main" val="1513491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zh-CN" altLang="en-US" b="1" dirty="0" smtClean="0"/>
              <a:t>任选一张图片，前向传播到已经训练好的</a:t>
            </a:r>
            <a:r>
              <a:rPr lang="en-US" altLang="zh-CN" b="1" dirty="0" smtClean="0"/>
              <a:t>CNN</a:t>
            </a:r>
            <a:r>
              <a:rPr lang="zh-CN" altLang="en-US" b="1" dirty="0" smtClean="0"/>
              <a:t>。然后选取</a:t>
            </a:r>
            <a:r>
              <a:rPr lang="en-US" altLang="zh-CN" b="1" dirty="0" smtClean="0"/>
              <a:t>CNN</a:t>
            </a:r>
            <a:r>
              <a:rPr lang="zh-CN" altLang="en-US" b="1" dirty="0" smtClean="0"/>
              <a:t>当中某一层产生的特征向量，记住这个向量。现在，我们要生成一张图片，尽量让它在该层产生一样的特征向量。这个任务仍然是用</a:t>
            </a:r>
            <a:r>
              <a:rPr lang="en-US" altLang="zh-CN" b="1" dirty="0" smtClean="0"/>
              <a:t>Gradient Ascent</a:t>
            </a:r>
            <a:r>
              <a:rPr lang="zh-CN" altLang="en-US" b="1" dirty="0" smtClean="0"/>
              <a:t>来做，目标函数定义为生成的中间图片的特征向量与给定特征向量的欧式距离，未来效果更好，可以再加正则化项保证生成图片的平滑</a:t>
            </a:r>
            <a:endParaRPr lang="zh-CN" altLang="en-US" b="1" dirty="0"/>
          </a:p>
        </p:txBody>
      </p:sp>
      <p:sp>
        <p:nvSpPr>
          <p:cNvPr id="4" name="Slide Number Placeholder 3"/>
          <p:cNvSpPr>
            <a:spLocks noGrp="1"/>
          </p:cNvSpPr>
          <p:nvPr>
            <p:ph type="sldNum" sz="quarter" idx="10"/>
          </p:nvPr>
        </p:nvSpPr>
        <p:spPr/>
        <p:txBody>
          <a:bodyPr/>
          <a:lstStyle/>
          <a:p>
            <a:fld id="{BC3E53A8-789F-4797-93AF-9929043D27A6}" type="slidenum">
              <a:rPr lang="zh-CN" altLang="en-US" smtClean="0"/>
              <a:t>13</a:t>
            </a:fld>
            <a:endParaRPr lang="zh-CN" altLang="en-US"/>
          </a:p>
        </p:txBody>
      </p:sp>
    </p:spTree>
    <p:extLst>
      <p:ext uri="{BB962C8B-B14F-4D97-AF65-F5344CB8AC3E}">
        <p14:creationId xmlns:p14="http://schemas.microsoft.com/office/powerpoint/2010/main" val="685503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Gram Matrix</a:t>
            </a:r>
            <a:r>
              <a:rPr lang="zh-CN" altLang="en-US" sz="1200" b="0" i="0" kern="1200" dirty="0" smtClean="0">
                <a:solidFill>
                  <a:schemeClr val="tx1"/>
                </a:solidFill>
                <a:effectLst/>
                <a:latin typeface="+mn-lt"/>
                <a:ea typeface="+mn-ea"/>
                <a:cs typeface="+mn-cs"/>
              </a:rPr>
              <a:t>其实是特征之间没有减去均值的协方差矩阵，刻画每个特征通道之间的相关性。</a:t>
            </a:r>
            <a:r>
              <a:rPr lang="zh-CN" altLang="en-US" sz="1200" b="1" i="0" kern="1200" dirty="0" smtClean="0">
                <a:solidFill>
                  <a:schemeClr val="tx1"/>
                </a:solidFill>
                <a:effectLst/>
                <a:latin typeface="+mn-lt"/>
                <a:ea typeface="+mn-ea"/>
                <a:cs typeface="+mn-cs"/>
              </a:rPr>
              <a:t>我们认为</a:t>
            </a:r>
            <a:r>
              <a:rPr lang="en-US" altLang="zh-CN" sz="1200" b="1" i="0" kern="1200" dirty="0" smtClean="0">
                <a:solidFill>
                  <a:schemeClr val="tx1"/>
                </a:solidFill>
                <a:effectLst/>
                <a:latin typeface="+mn-lt"/>
                <a:ea typeface="+mn-ea"/>
                <a:cs typeface="+mn-cs"/>
              </a:rPr>
              <a:t>Gram Matrix</a:t>
            </a:r>
            <a:r>
              <a:rPr lang="zh-CN" altLang="en-US" sz="1200" b="1" i="0" kern="1200" dirty="0" smtClean="0">
                <a:solidFill>
                  <a:schemeClr val="tx1"/>
                </a:solidFill>
                <a:effectLst/>
                <a:latin typeface="+mn-lt"/>
                <a:ea typeface="+mn-ea"/>
                <a:cs typeface="+mn-cs"/>
              </a:rPr>
              <a:t>度量了图片中的纹理特性，并且不包含图像的结构信息</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然后我们就使用类似于</a:t>
            </a:r>
            <a:r>
              <a:rPr lang="en-US" altLang="zh-CN" sz="1200" b="0" i="0" kern="1200" dirty="0" smtClean="0">
                <a:solidFill>
                  <a:schemeClr val="tx1"/>
                </a:solidFill>
                <a:effectLst/>
                <a:latin typeface="+mn-lt"/>
                <a:ea typeface="+mn-ea"/>
                <a:cs typeface="+mn-cs"/>
              </a:rPr>
              <a:t>DeepDream</a:t>
            </a:r>
            <a:r>
              <a:rPr lang="en-US" altLang="zh-CN" sz="1200" b="0" i="0" kern="1200" baseline="0" dirty="0" smtClean="0">
                <a:solidFill>
                  <a:schemeClr val="tx1"/>
                </a:solidFill>
                <a:effectLst/>
                <a:latin typeface="+mn-lt"/>
                <a:ea typeface="+mn-ea"/>
                <a:cs typeface="+mn-cs"/>
              </a:rPr>
              <a:t> </a:t>
            </a:r>
            <a:r>
              <a:rPr lang="zh-CN" altLang="en-US" sz="1200" b="0" i="0" kern="1200" baseline="0" dirty="0" smtClean="0">
                <a:solidFill>
                  <a:schemeClr val="tx1"/>
                </a:solidFill>
                <a:effectLst/>
                <a:latin typeface="+mn-lt"/>
                <a:ea typeface="+mn-ea"/>
                <a:cs typeface="+mn-cs"/>
              </a:rPr>
              <a:t>剃度上升</a:t>
            </a:r>
            <a:r>
              <a:rPr lang="zh-CN" altLang="en-US" sz="1200" b="0" i="0" kern="1200" dirty="0" smtClean="0">
                <a:solidFill>
                  <a:schemeClr val="tx1"/>
                </a:solidFill>
                <a:effectLst/>
                <a:latin typeface="+mn-lt"/>
                <a:ea typeface="+mn-ea"/>
                <a:cs typeface="+mn-cs"/>
              </a:rPr>
              <a:t>算法来产生特定纹理的图像。</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NL</a:t>
            </a:r>
            <a:r>
              <a:rPr lang="zh-CN" altLang="en-US" sz="1200" b="0" i="0" kern="1200" dirty="0" smtClean="0">
                <a:solidFill>
                  <a:schemeClr val="tx1"/>
                </a:solidFill>
                <a:effectLst/>
                <a:latin typeface="+mn-lt"/>
                <a:ea typeface="+mn-ea"/>
                <a:cs typeface="+mn-cs"/>
              </a:rPr>
              <a:t>是在卷积层</a:t>
            </a:r>
            <a:r>
              <a:rPr lang="en-US" altLang="zh-CN" sz="1200" b="0" i="0" kern="1200" dirty="0" smtClean="0">
                <a:solidFill>
                  <a:schemeClr val="tx1"/>
                </a:solidFill>
                <a:effectLst/>
                <a:latin typeface="+mn-lt"/>
                <a:ea typeface="+mn-ea"/>
                <a:cs typeface="+mn-cs"/>
              </a:rPr>
              <a:t>L</a:t>
            </a:r>
            <a:r>
              <a:rPr lang="zh-CN" altLang="en-US" sz="1200" b="0" i="0" kern="1200" dirty="0" smtClean="0">
                <a:solidFill>
                  <a:schemeClr val="tx1"/>
                </a:solidFill>
                <a:effectLst/>
                <a:latin typeface="+mn-lt"/>
                <a:ea typeface="+mn-ea"/>
                <a:cs typeface="+mn-cs"/>
              </a:rPr>
              <a:t>上有多少个特征，</a:t>
            </a:r>
            <a:r>
              <a:rPr lang="en-US" altLang="zh-CN" sz="1200" b="0" i="0" kern="1200" dirty="0" smtClean="0">
                <a:solidFill>
                  <a:schemeClr val="tx1"/>
                </a:solidFill>
                <a:effectLst/>
                <a:latin typeface="+mn-lt"/>
                <a:ea typeface="+mn-ea"/>
                <a:cs typeface="+mn-cs"/>
              </a:rPr>
              <a:t>ML</a:t>
            </a:r>
            <a:r>
              <a:rPr lang="zh-CN" altLang="en-US" sz="1200" b="0" i="0" kern="1200" dirty="0" smtClean="0">
                <a:solidFill>
                  <a:schemeClr val="tx1"/>
                </a:solidFill>
                <a:effectLst/>
                <a:latin typeface="+mn-lt"/>
                <a:ea typeface="+mn-ea"/>
                <a:cs typeface="+mn-cs"/>
              </a:rPr>
              <a:t>是卷积层的长乘宽，</a:t>
            </a:r>
            <a:r>
              <a:rPr lang="en-US" altLang="zh-CN" sz="1200" b="0" i="0" kern="1200" dirty="0" smtClean="0">
                <a:solidFill>
                  <a:schemeClr val="tx1"/>
                </a:solidFill>
                <a:effectLst/>
                <a:latin typeface="+mn-lt"/>
                <a:ea typeface="+mn-ea"/>
                <a:cs typeface="+mn-cs"/>
              </a:rPr>
              <a:t>WL</a:t>
            </a:r>
            <a:r>
              <a:rPr lang="zh-CN" altLang="en-US" sz="1200" b="0" i="0" kern="1200" dirty="0" smtClean="0">
                <a:solidFill>
                  <a:schemeClr val="tx1"/>
                </a:solidFill>
                <a:effectLst/>
                <a:latin typeface="+mn-lt"/>
                <a:ea typeface="+mn-ea"/>
                <a:cs typeface="+mn-cs"/>
              </a:rPr>
              <a:t>是给每一层卷积层的权重</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下一张开始可以走动了</a:t>
            </a:r>
          </a:p>
          <a:p>
            <a:endParaRPr lang="zh-CN" altLang="en-US" dirty="0"/>
          </a:p>
        </p:txBody>
      </p:sp>
      <p:sp>
        <p:nvSpPr>
          <p:cNvPr id="4" name="Slide Number Placeholder 3"/>
          <p:cNvSpPr>
            <a:spLocks noGrp="1"/>
          </p:cNvSpPr>
          <p:nvPr>
            <p:ph type="sldNum" sz="quarter" idx="10"/>
          </p:nvPr>
        </p:nvSpPr>
        <p:spPr/>
        <p:txBody>
          <a:bodyPr/>
          <a:lstStyle/>
          <a:p>
            <a:fld id="{BC3E53A8-789F-4797-93AF-9929043D27A6}" type="slidenum">
              <a:rPr lang="zh-CN" altLang="en-US" smtClean="0"/>
              <a:t>15</a:t>
            </a:fld>
            <a:endParaRPr lang="zh-CN" altLang="en-US"/>
          </a:p>
        </p:txBody>
      </p:sp>
    </p:spTree>
    <p:extLst>
      <p:ext uri="{BB962C8B-B14F-4D97-AF65-F5344CB8AC3E}">
        <p14:creationId xmlns:p14="http://schemas.microsoft.com/office/powerpoint/2010/main" val="4227518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BC3E53A8-789F-4797-93AF-9929043D27A6}" type="slidenum">
              <a:rPr lang="zh-CN" altLang="en-US" smtClean="0"/>
              <a:t>17</a:t>
            </a:fld>
            <a:endParaRPr lang="zh-CN" altLang="en-US"/>
          </a:p>
        </p:txBody>
      </p:sp>
    </p:spTree>
    <p:extLst>
      <p:ext uri="{BB962C8B-B14F-4D97-AF65-F5344CB8AC3E}">
        <p14:creationId xmlns:p14="http://schemas.microsoft.com/office/powerpoint/2010/main" val="2045620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dirty="0" smtClean="0"/>
              <a:t>这是我在</a:t>
            </a:r>
            <a:r>
              <a:rPr lang="en-US" altLang="zh-CN" b="1" dirty="0" smtClean="0"/>
              <a:t>Android Studio</a:t>
            </a:r>
            <a:r>
              <a:rPr lang="zh-CN" altLang="en-US" b="1" dirty="0" smtClean="0"/>
              <a:t>上编译并且在电脑端手机虚拟机上运行的画风迁移截图，然后这是我的手机上的</a:t>
            </a:r>
            <a:r>
              <a:rPr lang="en-US" altLang="zh-CN" b="1" dirty="0" smtClean="0"/>
              <a:t>app</a:t>
            </a:r>
            <a:r>
              <a:rPr lang="zh-CN" altLang="en-US" b="1" dirty="0" smtClean="0"/>
              <a:t>截图，可以看到这是我的键盘和电脑，在</a:t>
            </a:r>
            <a:r>
              <a:rPr lang="en-US" altLang="zh-CN" b="1" dirty="0" smtClean="0"/>
              <a:t>app</a:t>
            </a:r>
            <a:r>
              <a:rPr lang="zh-CN" altLang="en-US" b="1" dirty="0" smtClean="0"/>
              <a:t>里用照相机实时捕获的图像都是可以进行任意风格和任意比例的线性叠加，得到更加有个性的效果。大家可以扫这个二维码，它后面也会出现，它会直接连接到我的清华云盘</a:t>
            </a:r>
            <a:r>
              <a:rPr lang="en-US" altLang="zh-CN" b="1" dirty="0" err="1" smtClean="0"/>
              <a:t>apk</a:t>
            </a:r>
            <a:r>
              <a:rPr lang="zh-CN" altLang="en-US" b="1" dirty="0" smtClean="0"/>
              <a:t>下载界面，大家可以选择下载。</a:t>
            </a:r>
            <a:endParaRPr lang="zh-CN" altLang="en-US" b="1" dirty="0"/>
          </a:p>
        </p:txBody>
      </p:sp>
      <p:sp>
        <p:nvSpPr>
          <p:cNvPr id="4" name="Slide Number Placeholder 3"/>
          <p:cNvSpPr>
            <a:spLocks noGrp="1"/>
          </p:cNvSpPr>
          <p:nvPr>
            <p:ph type="sldNum" sz="quarter" idx="10"/>
          </p:nvPr>
        </p:nvSpPr>
        <p:spPr/>
        <p:txBody>
          <a:bodyPr/>
          <a:lstStyle/>
          <a:p>
            <a:fld id="{BC3E53A8-789F-4797-93AF-9929043D27A6}" type="slidenum">
              <a:rPr lang="zh-CN" altLang="en-US" smtClean="0"/>
              <a:t>19</a:t>
            </a:fld>
            <a:endParaRPr lang="zh-CN" altLang="en-US"/>
          </a:p>
        </p:txBody>
      </p:sp>
    </p:spTree>
    <p:extLst>
      <p:ext uri="{BB962C8B-B14F-4D97-AF65-F5344CB8AC3E}">
        <p14:creationId xmlns:p14="http://schemas.microsoft.com/office/powerpoint/2010/main" val="404363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首先请看这张图像，如果我们把它作为一个图像分类网络的某个较高层神经元的输入，并进行迭代，迭代</a:t>
            </a:r>
            <a:r>
              <a:rPr lang="en-US" altLang="zh-CN" dirty="0" smtClean="0"/>
              <a:t>10</a:t>
            </a:r>
            <a:r>
              <a:rPr lang="zh-CN" altLang="en-US" dirty="0" smtClean="0"/>
              <a:t>次的结果是这样的，迭代</a:t>
            </a:r>
            <a:r>
              <a:rPr lang="en-US" altLang="zh-CN" dirty="0" smtClean="0"/>
              <a:t>50</a:t>
            </a:r>
            <a:r>
              <a:rPr lang="zh-CN" altLang="en-US" dirty="0" smtClean="0"/>
              <a:t>次的结果是这样</a:t>
            </a:r>
            <a:endParaRPr lang="zh-CN" altLang="en-US" dirty="0"/>
          </a:p>
        </p:txBody>
      </p:sp>
      <p:sp>
        <p:nvSpPr>
          <p:cNvPr id="4" name="Slide Number Placeholder 3"/>
          <p:cNvSpPr>
            <a:spLocks noGrp="1"/>
          </p:cNvSpPr>
          <p:nvPr>
            <p:ph type="sldNum" sz="quarter" idx="10"/>
          </p:nvPr>
        </p:nvSpPr>
        <p:spPr/>
        <p:txBody>
          <a:bodyPr/>
          <a:lstStyle/>
          <a:p>
            <a:fld id="{BC3E53A8-789F-4797-93AF-9929043D27A6}" type="slidenum">
              <a:rPr lang="zh-CN" altLang="en-US" smtClean="0"/>
              <a:t>3</a:t>
            </a:fld>
            <a:endParaRPr lang="zh-CN" altLang="en-US"/>
          </a:p>
        </p:txBody>
      </p:sp>
    </p:spTree>
    <p:extLst>
      <p:ext uri="{BB962C8B-B14F-4D97-AF65-F5344CB8AC3E}">
        <p14:creationId xmlns:p14="http://schemas.microsoft.com/office/powerpoint/2010/main" val="2507656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我们可以明显地发现这样的变化，那么这种变化反映的又是一件什么事情呢</a:t>
            </a:r>
            <a:endParaRPr lang="zh-CN" altLang="en-US" dirty="0"/>
          </a:p>
        </p:txBody>
      </p:sp>
      <p:sp>
        <p:nvSpPr>
          <p:cNvPr id="4" name="Slide Number Placeholder 3"/>
          <p:cNvSpPr>
            <a:spLocks noGrp="1"/>
          </p:cNvSpPr>
          <p:nvPr>
            <p:ph type="sldNum" sz="quarter" idx="10"/>
          </p:nvPr>
        </p:nvSpPr>
        <p:spPr/>
        <p:txBody>
          <a:bodyPr/>
          <a:lstStyle/>
          <a:p>
            <a:fld id="{BC3E53A8-789F-4797-93AF-9929043D27A6}" type="slidenum">
              <a:rPr lang="zh-CN" altLang="en-US" smtClean="0"/>
              <a:t>4</a:t>
            </a:fld>
            <a:endParaRPr lang="zh-CN" altLang="en-US"/>
          </a:p>
        </p:txBody>
      </p:sp>
    </p:spTree>
    <p:extLst>
      <p:ext uri="{BB962C8B-B14F-4D97-AF65-F5344CB8AC3E}">
        <p14:creationId xmlns:p14="http://schemas.microsoft.com/office/powerpoint/2010/main" val="431182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现在我们就可以引出一个概念，神经网络可视化，这个平躺的卷积神经网络</a:t>
            </a:r>
            <a:r>
              <a:rPr lang="en-US" altLang="zh-CN" dirty="0" err="1" smtClean="0"/>
              <a:t>GoogLeNet</a:t>
            </a:r>
            <a:r>
              <a:rPr lang="zh-CN" altLang="en-US" dirty="0" smtClean="0"/>
              <a:t>，是</a:t>
            </a:r>
            <a:r>
              <a:rPr lang="en-US" altLang="zh-CN" dirty="0" smtClean="0"/>
              <a:t>2014</a:t>
            </a:r>
            <a:r>
              <a:rPr lang="zh-CN" altLang="en-US" dirty="0" smtClean="0"/>
              <a:t>年</a:t>
            </a:r>
            <a:r>
              <a:rPr lang="en-US" altLang="zh-CN" dirty="0" smtClean="0"/>
              <a:t>ImageNet</a:t>
            </a:r>
            <a:r>
              <a:rPr lang="zh-CN" altLang="en-US" dirty="0" smtClean="0"/>
              <a:t>挑战赛的冠军，像这类</a:t>
            </a:r>
            <a:r>
              <a:rPr lang="en-US" altLang="zh-CN" dirty="0" smtClean="0"/>
              <a:t>CNN</a:t>
            </a:r>
            <a:r>
              <a:rPr lang="zh-CN" altLang="en-US" dirty="0" smtClean="0"/>
              <a:t>，它们经过训练后擅长图像分类和检测，但是它们的解释性很差，不过，从前一张</a:t>
            </a:r>
            <a:r>
              <a:rPr lang="en-US" altLang="zh-CN" dirty="0" smtClean="0"/>
              <a:t>PPT</a:t>
            </a:r>
            <a:r>
              <a:rPr lang="zh-CN" altLang="en-US" dirty="0" smtClean="0"/>
              <a:t>的图片迭代结果来看，我们似乎找到了一丝曙光。</a:t>
            </a:r>
            <a:endParaRPr lang="zh-CN" altLang="en-US" dirty="0"/>
          </a:p>
        </p:txBody>
      </p:sp>
      <p:sp>
        <p:nvSpPr>
          <p:cNvPr id="4" name="Slide Number Placeholder 3"/>
          <p:cNvSpPr>
            <a:spLocks noGrp="1"/>
          </p:cNvSpPr>
          <p:nvPr>
            <p:ph type="sldNum" sz="quarter" idx="10"/>
          </p:nvPr>
        </p:nvSpPr>
        <p:spPr/>
        <p:txBody>
          <a:bodyPr/>
          <a:lstStyle/>
          <a:p>
            <a:fld id="{BC3E53A8-789F-4797-93AF-9929043D27A6}" type="slidenum">
              <a:rPr lang="zh-CN" altLang="en-US" smtClean="0"/>
              <a:t>5</a:t>
            </a:fld>
            <a:endParaRPr lang="zh-CN" altLang="en-US"/>
          </a:p>
        </p:txBody>
      </p:sp>
    </p:spTree>
    <p:extLst>
      <p:ext uri="{BB962C8B-B14F-4D97-AF65-F5344CB8AC3E}">
        <p14:creationId xmlns:p14="http://schemas.microsoft.com/office/powerpoint/2010/main" val="1682345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我们都知道梯度下降，那么梯度上升就是让神经网络反馈给图像的更新步长与梯度的变化为正向，直至输入改变后的图像后，激活函数达到最大值。</a:t>
            </a:r>
            <a:endParaRPr lang="zh-CN" altLang="en-US" dirty="0"/>
          </a:p>
        </p:txBody>
      </p:sp>
      <p:sp>
        <p:nvSpPr>
          <p:cNvPr id="4" name="Slide Number Placeholder 3"/>
          <p:cNvSpPr>
            <a:spLocks noGrp="1"/>
          </p:cNvSpPr>
          <p:nvPr>
            <p:ph type="sldNum" sz="quarter" idx="10"/>
          </p:nvPr>
        </p:nvSpPr>
        <p:spPr/>
        <p:txBody>
          <a:bodyPr/>
          <a:lstStyle/>
          <a:p>
            <a:fld id="{BC3E53A8-789F-4797-93AF-9929043D27A6}" type="slidenum">
              <a:rPr lang="zh-CN" altLang="en-US" smtClean="0"/>
              <a:t>6</a:t>
            </a:fld>
            <a:endParaRPr lang="zh-CN" altLang="en-US"/>
          </a:p>
        </p:txBody>
      </p:sp>
    </p:spTree>
    <p:extLst>
      <p:ext uri="{BB962C8B-B14F-4D97-AF65-F5344CB8AC3E}">
        <p14:creationId xmlns:p14="http://schemas.microsoft.com/office/powerpoint/2010/main" val="3227766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latin typeface="微软雅黑" panose="020B0503020204020204" pitchFamily="34" charset="-122"/>
                <a:ea typeface="微软雅黑" panose="020B0503020204020204" pitchFamily="34" charset="-122"/>
              </a:rPr>
              <a:t>在这个项目中，我使用的是</a:t>
            </a:r>
            <a:r>
              <a:rPr lang="en-US" altLang="zh-CN" sz="1200" b="1" dirty="0" err="1" smtClean="0">
                <a:latin typeface="微软雅黑" panose="020B0503020204020204" pitchFamily="34" charset="-122"/>
                <a:ea typeface="微软雅黑" panose="020B0503020204020204" pitchFamily="34" charset="-122"/>
              </a:rPr>
              <a:t>GoogLeNet</a:t>
            </a:r>
            <a:r>
              <a:rPr lang="zh-CN" altLang="en-US" sz="1200" b="1" dirty="0" smtClean="0">
                <a:latin typeface="微软雅黑" panose="020B0503020204020204" pitchFamily="34" charset="-122"/>
                <a:ea typeface="微软雅黑" panose="020B0503020204020204" pitchFamily="34" charset="-122"/>
              </a:rPr>
              <a:t>训练好的模型</a:t>
            </a:r>
            <a:endParaRPr lang="en-US" altLang="zh-CN" sz="1200" b="1"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latin typeface="微软雅黑" panose="020B0503020204020204" pitchFamily="34" charset="-122"/>
                <a:ea typeface="微软雅黑" panose="020B0503020204020204" pitchFamily="34" charset="-122"/>
              </a:rPr>
              <a:t>从代码里我们可以得知，这个</a:t>
            </a:r>
            <a:r>
              <a:rPr lang="en-US" altLang="zh-CN" sz="1200" b="1" dirty="0" smtClean="0">
                <a:latin typeface="微软雅黑" panose="020B0503020204020204" pitchFamily="34" charset="-122"/>
                <a:ea typeface="微软雅黑" panose="020B0503020204020204" pitchFamily="34" charset="-122"/>
              </a:rPr>
              <a:t>CNN</a:t>
            </a:r>
            <a:r>
              <a:rPr lang="zh-CN" altLang="en-US" sz="1200" b="1" dirty="0" smtClean="0">
                <a:latin typeface="微软雅黑" panose="020B0503020204020204" pitchFamily="34" charset="-122"/>
                <a:ea typeface="微软雅黑" panose="020B0503020204020204" pitchFamily="34" charset="-122"/>
              </a:rPr>
              <a:t>一共有</a:t>
            </a:r>
            <a:r>
              <a:rPr lang="en-US" altLang="zh-CN" sz="1200" b="1" dirty="0" smtClean="0">
                <a:latin typeface="微软雅黑" panose="020B0503020204020204" pitchFamily="34" charset="-122"/>
                <a:ea typeface="微软雅黑" panose="020B0503020204020204" pitchFamily="34" charset="-122"/>
              </a:rPr>
              <a:t>59</a:t>
            </a:r>
            <a:r>
              <a:rPr lang="zh-CN" altLang="en-US" sz="1200" b="1" dirty="0" smtClean="0">
                <a:latin typeface="微软雅黑" panose="020B0503020204020204" pitchFamily="34" charset="-122"/>
                <a:ea typeface="微软雅黑" panose="020B0503020204020204" pitchFamily="34" charset="-122"/>
              </a:rPr>
              <a:t>个卷积层和</a:t>
            </a:r>
            <a:r>
              <a:rPr lang="en-US" altLang="zh-CN" sz="1200" b="1" dirty="0" smtClean="0">
                <a:latin typeface="微软雅黑" panose="020B0503020204020204" pitchFamily="34" charset="-122"/>
                <a:ea typeface="微软雅黑" panose="020B0503020204020204" pitchFamily="34" charset="-122"/>
              </a:rPr>
              <a:t>7548</a:t>
            </a:r>
            <a:r>
              <a:rPr lang="zh-CN" altLang="en-US" sz="1200" b="1" dirty="0" smtClean="0">
                <a:latin typeface="微软雅黑" panose="020B0503020204020204" pitchFamily="34" charset="-122"/>
                <a:ea typeface="微软雅黑" panose="020B0503020204020204" pitchFamily="34" charset="-122"/>
              </a:rPr>
              <a:t>个卷积核即特征通道</a:t>
            </a:r>
            <a:endParaRPr lang="en-US" altLang="zh-CN" sz="1200" b="1"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latin typeface="微软雅黑" panose="020B0503020204020204" pitchFamily="34" charset="-122"/>
                <a:ea typeface="微软雅黑" panose="020B0503020204020204" pitchFamily="34" charset="-122"/>
              </a:rPr>
              <a:t>通过调用</a:t>
            </a:r>
            <a:r>
              <a:rPr lang="en-US" altLang="zh-CN" sz="1200" b="1" dirty="0" smtClean="0">
                <a:latin typeface="微软雅黑" panose="020B0503020204020204" pitchFamily="34" charset="-122"/>
                <a:ea typeface="微软雅黑" panose="020B0503020204020204" pitchFamily="34" charset="-122"/>
              </a:rPr>
              <a:t>TensorBoard</a:t>
            </a:r>
            <a:r>
              <a:rPr lang="zh-CN" altLang="en-US" sz="1200" b="1" dirty="0" smtClean="0">
                <a:latin typeface="微软雅黑" panose="020B0503020204020204" pitchFamily="34" charset="-122"/>
                <a:ea typeface="微软雅黑" panose="020B0503020204020204" pitchFamily="34" charset="-122"/>
              </a:rPr>
              <a:t>能够可视化这个</a:t>
            </a:r>
            <a:r>
              <a:rPr lang="en-US" altLang="zh-CN" sz="1200" b="1" dirty="0" smtClean="0">
                <a:latin typeface="微软雅黑" panose="020B0503020204020204" pitchFamily="34" charset="-122"/>
                <a:ea typeface="微软雅黑" panose="020B0503020204020204" pitchFamily="34" charset="-122"/>
              </a:rPr>
              <a:t>CNN</a:t>
            </a:r>
            <a:r>
              <a:rPr lang="zh-CN" altLang="en-US" sz="1200" b="1" dirty="0" smtClean="0">
                <a:latin typeface="微软雅黑" panose="020B0503020204020204" pitchFamily="34" charset="-122"/>
                <a:ea typeface="微软雅黑" panose="020B0503020204020204" pitchFamily="34" charset="-122"/>
              </a:rPr>
              <a:t>模型，在网页形式下进行缩放和点击还能看到它的内部细节，我们可以看到这是一个比较复杂的卷积神经网络，它的神经元激活函数使用的是</a:t>
            </a:r>
            <a:r>
              <a:rPr lang="en-US" altLang="zh-CN" sz="1200" b="1" dirty="0" err="1" smtClean="0">
                <a:latin typeface="微软雅黑" panose="020B0503020204020204" pitchFamily="34" charset="-122"/>
                <a:ea typeface="微软雅黑" panose="020B0503020204020204" pitchFamily="34" charset="-122"/>
              </a:rPr>
              <a:t>ReLU</a:t>
            </a:r>
            <a:endParaRPr lang="zh-CN" altLang="en-US" sz="1200" b="1"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smtClean="0">
              <a:latin typeface="微软雅黑" panose="020B0503020204020204" pitchFamily="34" charset="-122"/>
              <a:ea typeface="微软雅黑" panose="020B0503020204020204" pitchFamily="34" charset="-122"/>
            </a:endParaRPr>
          </a:p>
          <a:p>
            <a:endParaRPr lang="zh-CN" altLang="en-US" dirty="0"/>
          </a:p>
        </p:txBody>
      </p:sp>
      <p:sp>
        <p:nvSpPr>
          <p:cNvPr id="4" name="Slide Number Placeholder 3"/>
          <p:cNvSpPr>
            <a:spLocks noGrp="1"/>
          </p:cNvSpPr>
          <p:nvPr>
            <p:ph type="sldNum" sz="quarter" idx="10"/>
          </p:nvPr>
        </p:nvSpPr>
        <p:spPr/>
        <p:txBody>
          <a:bodyPr/>
          <a:lstStyle/>
          <a:p>
            <a:fld id="{BC3E53A8-789F-4797-93AF-9929043D27A6}" type="slidenum">
              <a:rPr lang="zh-CN" altLang="en-US" smtClean="0"/>
              <a:t>7</a:t>
            </a:fld>
            <a:endParaRPr lang="zh-CN" altLang="en-US"/>
          </a:p>
        </p:txBody>
      </p:sp>
    </p:spTree>
    <p:extLst>
      <p:ext uri="{BB962C8B-B14F-4D97-AF65-F5344CB8AC3E}">
        <p14:creationId xmlns:p14="http://schemas.microsoft.com/office/powerpoint/2010/main" val="1571464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t>首先我们输入一张灰色的带有少量噪点的图片，然后使用网络中的给定卷积核对输入运用梯度上升法进行迭代，可以得到这样带有花形纹理的图像，当然，迭代次数越多，输出图像的花纹就会被增强得越明显</a:t>
            </a:r>
            <a:endParaRPr lang="en-US" altLang="zh-CN"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这张图片看起来比较小，那么如果我们想生成更大更清晰的图像怎么办呢？我们可以在多个尺度上应用梯度上升，通过多尺度图像生成，将图像的分辨率升高到高频，将像素的数量增多，生成壁纸一样好看的图像。</a:t>
            </a:r>
            <a:endParaRPr lang="en-US" altLang="zh-CN"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接下来拉普拉斯金字塔梯度标准化出场了，现在我们先用</a:t>
            </a:r>
            <a:r>
              <a:rPr lang="en-US" altLang="zh-CN" sz="1200" b="1" i="0" kern="1200" dirty="0" smtClean="0">
                <a:solidFill>
                  <a:schemeClr val="tx1"/>
                </a:solidFill>
                <a:effectLst/>
                <a:latin typeface="+mn-lt"/>
                <a:ea typeface="+mn-ea"/>
                <a:cs typeface="+mn-cs"/>
              </a:rPr>
              <a:t>TensorBoard</a:t>
            </a:r>
            <a:r>
              <a:rPr lang="zh-CN" altLang="en-US" sz="1200" b="1" i="0" kern="1200" dirty="0" smtClean="0">
                <a:solidFill>
                  <a:schemeClr val="tx1"/>
                </a:solidFill>
                <a:effectLst/>
                <a:latin typeface="+mn-lt"/>
                <a:ea typeface="+mn-ea"/>
                <a:cs typeface="+mn-cs"/>
              </a:rPr>
              <a:t>来可视化拉普拉斯金字塔方法的计算图，可以看到整体上共有</a:t>
            </a:r>
            <a:r>
              <a:rPr lang="en-US" altLang="zh-CN" sz="1200" b="1" i="0" kern="1200" dirty="0" smtClean="0">
                <a:solidFill>
                  <a:schemeClr val="tx1"/>
                </a:solidFill>
                <a:effectLst/>
                <a:latin typeface="+mn-lt"/>
                <a:ea typeface="+mn-ea"/>
                <a:cs typeface="+mn-cs"/>
              </a:rPr>
              <a:t>3</a:t>
            </a:r>
            <a:r>
              <a:rPr lang="zh-CN" altLang="en-US" sz="1200" b="1" i="0" kern="1200" dirty="0" smtClean="0">
                <a:solidFill>
                  <a:schemeClr val="tx1"/>
                </a:solidFill>
                <a:effectLst/>
                <a:latin typeface="+mn-lt"/>
                <a:ea typeface="+mn-ea"/>
                <a:cs typeface="+mn-cs"/>
              </a:rPr>
              <a:t>种节点，</a:t>
            </a:r>
            <a:r>
              <a:rPr lang="en-US" altLang="zh-CN" sz="1200" b="1" i="0" kern="1200" dirty="0" smtClean="0">
                <a:solidFill>
                  <a:schemeClr val="tx1"/>
                </a:solidFill>
                <a:effectLst/>
                <a:latin typeface="+mn-lt"/>
                <a:ea typeface="+mn-ea"/>
                <a:cs typeface="+mn-cs"/>
              </a:rPr>
              <a:t>split</a:t>
            </a:r>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normalize</a:t>
            </a:r>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merge</a:t>
            </a:r>
            <a:r>
              <a:rPr lang="zh-CN" altLang="en-US" sz="1200" b="1" i="0" kern="1200" dirty="0" smtClean="0">
                <a:solidFill>
                  <a:schemeClr val="tx1"/>
                </a:solidFill>
                <a:effectLst/>
                <a:latin typeface="+mn-lt"/>
                <a:ea typeface="+mn-ea"/>
                <a:cs typeface="+mn-cs"/>
              </a:rPr>
              <a:t>，再看看它们的内部，可见这个方法是分情况处理的，并且利用数学的方法来模糊化，再合成输出。多尺度图像生成的时空消耗是很大的，我们可以采用拉普拉斯金字塔梯度标准化来优化，改变图像渐变的较低频率，进行局部模糊化，同时保留高频信息，这样不仅保证了输出图像的视觉效果，也提升了效率。</a:t>
            </a:r>
            <a:endParaRPr lang="en-US" altLang="zh-CN"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我们得到了一个很好看的平滑图像。再视化不同的卷积核，可以看到网络可以生成各种各样的模式。</a:t>
            </a:r>
            <a:endParaRPr lang="en-US" altLang="zh-CN"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通过对比可以发现，使用底层的神经元迭代，它展现出的图像复杂度也更低。</a:t>
            </a:r>
            <a:endParaRPr lang="en-US" altLang="zh-CN"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进一步，如果对该网络中的几个神经元线性组合，对图像进行反馈，通常会产生“混合”模式，比如下图是又有上面展现过的房子的轮廓，又有花朵的形状。</a:t>
            </a:r>
            <a:endParaRPr lang="en-US" altLang="zh-CN" dirty="0" smtClean="0"/>
          </a:p>
        </p:txBody>
      </p:sp>
      <p:sp>
        <p:nvSpPr>
          <p:cNvPr id="4" name="Slide Number Placeholder 3"/>
          <p:cNvSpPr>
            <a:spLocks noGrp="1"/>
          </p:cNvSpPr>
          <p:nvPr>
            <p:ph type="sldNum" sz="quarter" idx="10"/>
          </p:nvPr>
        </p:nvSpPr>
        <p:spPr/>
        <p:txBody>
          <a:bodyPr/>
          <a:lstStyle/>
          <a:p>
            <a:fld id="{BC3E53A8-789F-4797-93AF-9929043D27A6}" type="slidenum">
              <a:rPr lang="zh-CN" altLang="en-US" smtClean="0"/>
              <a:t>9</a:t>
            </a:fld>
            <a:endParaRPr lang="zh-CN" altLang="en-US"/>
          </a:p>
        </p:txBody>
      </p:sp>
    </p:spTree>
    <p:extLst>
      <p:ext uri="{BB962C8B-B14F-4D97-AF65-F5344CB8AC3E}">
        <p14:creationId xmlns:p14="http://schemas.microsoft.com/office/powerpoint/2010/main" val="4167358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dirty="0" smtClean="0"/>
              <a:t>如果我们把原图用分辨狗狗等动物特征的神经元进行迭代，效果是这样的，如果是用分辨花花特征的神经元来迭代，就会得到这样的效果。</a:t>
            </a:r>
            <a:endParaRPr lang="en-US" altLang="zh-CN" b="1" dirty="0" smtClean="0"/>
          </a:p>
          <a:p>
            <a:endParaRPr lang="en-US" altLang="zh-CN" b="1" dirty="0" smtClean="0"/>
          </a:p>
          <a:p>
            <a:r>
              <a:rPr lang="en-US" altLang="zh-CN" b="1" dirty="0" smtClean="0"/>
              <a:t>DeepDream</a:t>
            </a:r>
            <a:r>
              <a:rPr lang="zh-CN" altLang="en-US" b="1" dirty="0" smtClean="0"/>
              <a:t>的可视化技巧后来也被证明有助于分析神经网络学习，在各种艺术应用中找到它的用途。</a:t>
            </a:r>
            <a:endParaRPr lang="en-US" altLang="zh-CN" b="1" dirty="0" smtClean="0"/>
          </a:p>
          <a:p>
            <a:endParaRPr lang="zh-CN" altLang="en-US" dirty="0"/>
          </a:p>
        </p:txBody>
      </p:sp>
      <p:sp>
        <p:nvSpPr>
          <p:cNvPr id="4" name="Slide Number Placeholder 3"/>
          <p:cNvSpPr>
            <a:spLocks noGrp="1"/>
          </p:cNvSpPr>
          <p:nvPr>
            <p:ph type="sldNum" sz="quarter" idx="10"/>
          </p:nvPr>
        </p:nvSpPr>
        <p:spPr/>
        <p:txBody>
          <a:bodyPr/>
          <a:lstStyle/>
          <a:p>
            <a:fld id="{BC3E53A8-789F-4797-93AF-9929043D27A6}" type="slidenum">
              <a:rPr lang="zh-CN" altLang="en-US" smtClean="0"/>
              <a:t>10</a:t>
            </a:fld>
            <a:endParaRPr lang="zh-CN" altLang="en-US"/>
          </a:p>
        </p:txBody>
      </p:sp>
    </p:spTree>
    <p:extLst>
      <p:ext uri="{BB962C8B-B14F-4D97-AF65-F5344CB8AC3E}">
        <p14:creationId xmlns:p14="http://schemas.microsoft.com/office/powerpoint/2010/main" val="2448692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1" dirty="0" smtClean="0"/>
              <a:t>我们来分析一下这张图像</a:t>
            </a:r>
            <a:endParaRPr lang="zh-CN" altLang="en-US" b="1" dirty="0"/>
          </a:p>
        </p:txBody>
      </p:sp>
      <p:sp>
        <p:nvSpPr>
          <p:cNvPr id="4" name="Slide Number Placeholder 3"/>
          <p:cNvSpPr>
            <a:spLocks noGrp="1"/>
          </p:cNvSpPr>
          <p:nvPr>
            <p:ph type="sldNum" sz="quarter" idx="10"/>
          </p:nvPr>
        </p:nvSpPr>
        <p:spPr/>
        <p:txBody>
          <a:bodyPr/>
          <a:lstStyle/>
          <a:p>
            <a:fld id="{BC3E53A8-789F-4797-93AF-9929043D27A6}" type="slidenum">
              <a:rPr lang="zh-CN" altLang="en-US" smtClean="0"/>
              <a:t>11</a:t>
            </a:fld>
            <a:endParaRPr lang="zh-CN" altLang="en-US"/>
          </a:p>
        </p:txBody>
      </p:sp>
    </p:spTree>
    <p:extLst>
      <p:ext uri="{BB962C8B-B14F-4D97-AF65-F5344CB8AC3E}">
        <p14:creationId xmlns:p14="http://schemas.microsoft.com/office/powerpoint/2010/main" val="3025737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58C47E1A-4341-48B1-B2BF-022A9046A8F4}" type="datetimeFigureOut">
              <a:rPr lang="zh-CN" altLang="en-US" smtClean="0"/>
              <a:t>2020/4/29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7B0F1C-597B-4196-853C-732F48760B65}" type="slidenum">
              <a:rPr lang="zh-CN" altLang="en-US" smtClean="0"/>
              <a:t>‹#›</a:t>
            </a:fld>
            <a:endParaRPr lang="zh-CN" altLang="en-US"/>
          </a:p>
        </p:txBody>
      </p:sp>
    </p:spTree>
    <p:extLst>
      <p:ext uri="{BB962C8B-B14F-4D97-AF65-F5344CB8AC3E}">
        <p14:creationId xmlns:p14="http://schemas.microsoft.com/office/powerpoint/2010/main" val="2168639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8C47E1A-4341-48B1-B2BF-022A9046A8F4}" type="datetimeFigureOut">
              <a:rPr lang="zh-CN" altLang="en-US" smtClean="0"/>
              <a:t>2020/4/29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7B0F1C-597B-4196-853C-732F48760B65}" type="slidenum">
              <a:rPr lang="zh-CN" altLang="en-US" smtClean="0"/>
              <a:t>‹#›</a:t>
            </a:fld>
            <a:endParaRPr lang="zh-CN" altLang="en-US"/>
          </a:p>
        </p:txBody>
      </p:sp>
    </p:spTree>
    <p:extLst>
      <p:ext uri="{BB962C8B-B14F-4D97-AF65-F5344CB8AC3E}">
        <p14:creationId xmlns:p14="http://schemas.microsoft.com/office/powerpoint/2010/main" val="2810883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8C47E1A-4341-48B1-B2BF-022A9046A8F4}" type="datetimeFigureOut">
              <a:rPr lang="zh-CN" altLang="en-US" smtClean="0"/>
              <a:t>2020/4/29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7B0F1C-597B-4196-853C-732F48760B65}" type="slidenum">
              <a:rPr lang="zh-CN" altLang="en-US" smtClean="0"/>
              <a:t>‹#›</a:t>
            </a:fld>
            <a:endParaRPr lang="zh-CN" altLang="en-US"/>
          </a:p>
        </p:txBody>
      </p:sp>
    </p:spTree>
    <p:extLst>
      <p:ext uri="{BB962C8B-B14F-4D97-AF65-F5344CB8AC3E}">
        <p14:creationId xmlns:p14="http://schemas.microsoft.com/office/powerpoint/2010/main" val="2116142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0" y="1"/>
            <a:ext cx="12192000" cy="8366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3" name="矩形 2"/>
          <p:cNvSpPr/>
          <p:nvPr userDrawn="1"/>
        </p:nvSpPr>
        <p:spPr>
          <a:xfrm>
            <a:off x="0" y="836614"/>
            <a:ext cx="12192000" cy="523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Tree>
    <p:extLst>
      <p:ext uri="{BB962C8B-B14F-4D97-AF65-F5344CB8AC3E}">
        <p14:creationId xmlns:p14="http://schemas.microsoft.com/office/powerpoint/2010/main" val="109151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8C47E1A-4341-48B1-B2BF-022A9046A8F4}" type="datetimeFigureOut">
              <a:rPr lang="zh-CN" altLang="en-US" smtClean="0"/>
              <a:t>2020/4/29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7B0F1C-597B-4196-853C-732F48760B65}" type="slidenum">
              <a:rPr lang="zh-CN" altLang="en-US" smtClean="0"/>
              <a:t>‹#›</a:t>
            </a:fld>
            <a:endParaRPr lang="zh-CN" altLang="en-US"/>
          </a:p>
        </p:txBody>
      </p:sp>
    </p:spTree>
    <p:extLst>
      <p:ext uri="{BB962C8B-B14F-4D97-AF65-F5344CB8AC3E}">
        <p14:creationId xmlns:p14="http://schemas.microsoft.com/office/powerpoint/2010/main" val="1297882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58C47E1A-4341-48B1-B2BF-022A9046A8F4}" type="datetimeFigureOut">
              <a:rPr lang="zh-CN" altLang="en-US" smtClean="0"/>
              <a:t>2020/4/29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7B0F1C-597B-4196-853C-732F48760B65}" type="slidenum">
              <a:rPr lang="zh-CN" altLang="en-US" smtClean="0"/>
              <a:t>‹#›</a:t>
            </a:fld>
            <a:endParaRPr lang="zh-CN" altLang="en-US"/>
          </a:p>
        </p:txBody>
      </p:sp>
    </p:spTree>
    <p:extLst>
      <p:ext uri="{BB962C8B-B14F-4D97-AF65-F5344CB8AC3E}">
        <p14:creationId xmlns:p14="http://schemas.microsoft.com/office/powerpoint/2010/main" val="2628805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8C47E1A-4341-48B1-B2BF-022A9046A8F4}" type="datetimeFigureOut">
              <a:rPr lang="zh-CN" altLang="en-US" smtClean="0"/>
              <a:t>2020/4/29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F7B0F1C-597B-4196-853C-732F48760B65}" type="slidenum">
              <a:rPr lang="zh-CN" altLang="en-US" smtClean="0"/>
              <a:t>‹#›</a:t>
            </a:fld>
            <a:endParaRPr lang="zh-CN" altLang="en-US"/>
          </a:p>
        </p:txBody>
      </p:sp>
    </p:spTree>
    <p:extLst>
      <p:ext uri="{BB962C8B-B14F-4D97-AF65-F5344CB8AC3E}">
        <p14:creationId xmlns:p14="http://schemas.microsoft.com/office/powerpoint/2010/main" val="467430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8C47E1A-4341-48B1-B2BF-022A9046A8F4}" type="datetimeFigureOut">
              <a:rPr lang="zh-CN" altLang="en-US" smtClean="0"/>
              <a:t>2020/4/29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F7B0F1C-597B-4196-853C-732F48760B65}" type="slidenum">
              <a:rPr lang="zh-CN" altLang="en-US" smtClean="0"/>
              <a:t>‹#›</a:t>
            </a:fld>
            <a:endParaRPr lang="zh-CN" altLang="en-US"/>
          </a:p>
        </p:txBody>
      </p:sp>
    </p:spTree>
    <p:extLst>
      <p:ext uri="{BB962C8B-B14F-4D97-AF65-F5344CB8AC3E}">
        <p14:creationId xmlns:p14="http://schemas.microsoft.com/office/powerpoint/2010/main" val="2321849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8C47E1A-4341-48B1-B2BF-022A9046A8F4}" type="datetimeFigureOut">
              <a:rPr lang="zh-CN" altLang="en-US" smtClean="0"/>
              <a:t>2020/4/29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F7B0F1C-597B-4196-853C-732F48760B65}" type="slidenum">
              <a:rPr lang="zh-CN" altLang="en-US" smtClean="0"/>
              <a:t>‹#›</a:t>
            </a:fld>
            <a:endParaRPr lang="zh-CN" altLang="en-US"/>
          </a:p>
        </p:txBody>
      </p:sp>
    </p:spTree>
    <p:extLst>
      <p:ext uri="{BB962C8B-B14F-4D97-AF65-F5344CB8AC3E}">
        <p14:creationId xmlns:p14="http://schemas.microsoft.com/office/powerpoint/2010/main" val="209401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8C47E1A-4341-48B1-B2BF-022A9046A8F4}" type="datetimeFigureOut">
              <a:rPr lang="zh-CN" altLang="en-US" smtClean="0"/>
              <a:t>2020/4/29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F7B0F1C-597B-4196-853C-732F48760B65}" type="slidenum">
              <a:rPr lang="zh-CN" altLang="en-US" smtClean="0"/>
              <a:t>‹#›</a:t>
            </a:fld>
            <a:endParaRPr lang="zh-CN" altLang="en-US"/>
          </a:p>
        </p:txBody>
      </p:sp>
    </p:spTree>
    <p:extLst>
      <p:ext uri="{BB962C8B-B14F-4D97-AF65-F5344CB8AC3E}">
        <p14:creationId xmlns:p14="http://schemas.microsoft.com/office/powerpoint/2010/main" val="2349767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58C47E1A-4341-48B1-B2BF-022A9046A8F4}" type="datetimeFigureOut">
              <a:rPr lang="zh-CN" altLang="en-US" smtClean="0"/>
              <a:t>2020/4/29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F7B0F1C-597B-4196-853C-732F48760B65}" type="slidenum">
              <a:rPr lang="zh-CN" altLang="en-US" smtClean="0"/>
              <a:t>‹#›</a:t>
            </a:fld>
            <a:endParaRPr lang="zh-CN" altLang="en-US"/>
          </a:p>
        </p:txBody>
      </p:sp>
    </p:spTree>
    <p:extLst>
      <p:ext uri="{BB962C8B-B14F-4D97-AF65-F5344CB8AC3E}">
        <p14:creationId xmlns:p14="http://schemas.microsoft.com/office/powerpoint/2010/main" val="3926794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58C47E1A-4341-48B1-B2BF-022A9046A8F4}" type="datetimeFigureOut">
              <a:rPr lang="zh-CN" altLang="en-US" smtClean="0"/>
              <a:t>2020/4/29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F7B0F1C-597B-4196-853C-732F48760B65}" type="slidenum">
              <a:rPr lang="zh-CN" altLang="en-US" smtClean="0"/>
              <a:t>‹#›</a:t>
            </a:fld>
            <a:endParaRPr lang="zh-CN" altLang="en-US"/>
          </a:p>
        </p:txBody>
      </p:sp>
    </p:spTree>
    <p:extLst>
      <p:ext uri="{BB962C8B-B14F-4D97-AF65-F5344CB8AC3E}">
        <p14:creationId xmlns:p14="http://schemas.microsoft.com/office/powerpoint/2010/main" val="1867135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C47E1A-4341-48B1-B2BF-022A9046A8F4}" type="datetimeFigureOut">
              <a:rPr lang="zh-CN" altLang="en-US" smtClean="0"/>
              <a:t>2020/4/29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7B0F1C-597B-4196-853C-732F48760B65}" type="slidenum">
              <a:rPr lang="zh-CN" altLang="en-US" smtClean="0"/>
              <a:t>‹#›</a:t>
            </a:fld>
            <a:endParaRPr lang="zh-CN" altLang="en-US"/>
          </a:p>
        </p:txBody>
      </p:sp>
    </p:spTree>
    <p:extLst>
      <p:ext uri="{BB962C8B-B14F-4D97-AF65-F5344CB8AC3E}">
        <p14:creationId xmlns:p14="http://schemas.microsoft.com/office/powerpoint/2010/main" val="3761558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creativecommons.org/licenses/by-nc-sa/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47431" y="1562356"/>
            <a:ext cx="11399520" cy="2387600"/>
          </a:xfrm>
        </p:spPr>
        <p:txBody>
          <a:bodyPr>
            <a:normAutofit fontScale="90000"/>
          </a:bodyPr>
          <a:lstStyle/>
          <a:p>
            <a:pPr>
              <a:lnSpc>
                <a:spcPct val="150000"/>
              </a:lnSpc>
            </a:pPr>
            <a:r>
              <a:rPr lang="en-US" altLang="zh-CN" sz="4000" b="1" dirty="0" smtClean="0">
                <a:latin typeface="微软雅黑" panose="020B0503020204020204" pitchFamily="34" charset="-122"/>
                <a:ea typeface="微软雅黑" panose="020B0503020204020204" pitchFamily="34" charset="-122"/>
              </a:rPr>
              <a:t>Realization and Development of Deep Dream Technology and Neural Art Style Transfer</a:t>
            </a:r>
            <a:br>
              <a:rPr lang="en-US" altLang="zh-CN" sz="4000" b="1" dirty="0" smtClean="0">
                <a:latin typeface="微软雅黑" panose="020B0503020204020204" pitchFamily="34" charset="-122"/>
                <a:ea typeface="微软雅黑" panose="020B0503020204020204" pitchFamily="34" charset="-122"/>
              </a:rPr>
            </a:br>
            <a:r>
              <a:rPr lang="zh-CN" altLang="en-US" sz="3200" b="1" dirty="0" smtClean="0">
                <a:latin typeface="微软雅黑" panose="020B0503020204020204" pitchFamily="34" charset="-122"/>
                <a:ea typeface="微软雅黑" panose="020B0503020204020204" pitchFamily="34" charset="-122"/>
              </a:rPr>
              <a:t>深梦化图像与神经画风迁移的实现与拓展</a:t>
            </a:r>
            <a:endParaRPr lang="zh-CN" altLang="en-US" sz="3200" b="1"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1169451" y="4312652"/>
            <a:ext cx="9555480" cy="1536521"/>
          </a:xfrm>
        </p:spPr>
        <p:txBody>
          <a:bodyPr vert="horz" lIns="91440" tIns="45720" rIns="91440" bIns="45720" rtlCol="0">
            <a:noAutofit/>
          </a:bodyPr>
          <a:lstStyle/>
          <a:p>
            <a:pPr>
              <a:lnSpc>
                <a:spcPct val="150000"/>
              </a:lnSpc>
            </a:pPr>
            <a:r>
              <a:rPr lang="zh-CN" altLang="en-US" sz="2800" b="1" dirty="0" smtClean="0">
                <a:latin typeface="微软雅黑" panose="020B0503020204020204" pitchFamily="34" charset="-122"/>
                <a:ea typeface="微软雅黑" panose="020B0503020204020204" pitchFamily="34" charset="-122"/>
              </a:rPr>
              <a:t>洪昊昀 </a:t>
            </a:r>
            <a:r>
              <a:rPr lang="en-US" altLang="zh-CN" sz="2800" b="1" dirty="0" smtClean="0">
                <a:latin typeface="微软雅黑" panose="020B0503020204020204" pitchFamily="34" charset="-122"/>
                <a:ea typeface="微软雅黑" panose="020B0503020204020204" pitchFamily="34" charset="-122"/>
              </a:rPr>
              <a:t>2017010591</a:t>
            </a:r>
          </a:p>
          <a:p>
            <a:pPr>
              <a:lnSpc>
                <a:spcPct val="150000"/>
              </a:lnSpc>
            </a:pPr>
            <a:r>
              <a:rPr lang="zh-CN" altLang="en-US" sz="2800" b="1" dirty="0">
                <a:latin typeface="微软雅黑" panose="020B0503020204020204" pitchFamily="34" charset="-122"/>
                <a:ea typeface="微软雅黑" panose="020B0503020204020204" pitchFamily="34" charset="-122"/>
              </a:rPr>
              <a:t>计</a:t>
            </a:r>
            <a:r>
              <a:rPr lang="en-US" altLang="zh-CN" sz="2800" b="1" dirty="0">
                <a:latin typeface="微软雅黑" panose="020B0503020204020204" pitchFamily="34" charset="-122"/>
                <a:ea typeface="微软雅黑" panose="020B0503020204020204" pitchFamily="34" charset="-122"/>
              </a:rPr>
              <a:t>82 </a:t>
            </a:r>
            <a:endParaRPr lang="en-US" altLang="zh-CN" sz="2800" b="1" dirty="0" smtClean="0">
              <a:latin typeface="微软雅黑" panose="020B0503020204020204" pitchFamily="34" charset="-122"/>
              <a:ea typeface="微软雅黑" panose="020B0503020204020204" pitchFamily="34" charset="-122"/>
            </a:endParaRPr>
          </a:p>
          <a:p>
            <a:pPr>
              <a:lnSpc>
                <a:spcPct val="150000"/>
              </a:lnSpc>
            </a:pPr>
            <a:r>
              <a:rPr lang="en-US" altLang="zh-CN" sz="2800" b="1" dirty="0" smtClean="0">
                <a:latin typeface="微软雅黑" panose="020B0503020204020204" pitchFamily="34" charset="-122"/>
                <a:ea typeface="微软雅黑" panose="020B0503020204020204" pitchFamily="34" charset="-122"/>
              </a:rPr>
              <a:t>Tsinghua University</a:t>
            </a:r>
            <a:endParaRPr lang="zh-CN" altLang="en-US" sz="2800" b="1" dirty="0">
              <a:latin typeface="微软雅黑" panose="020B0503020204020204" pitchFamily="34" charset="-122"/>
              <a:ea typeface="微软雅黑" panose="020B0503020204020204" pitchFamily="34" charset="-122"/>
            </a:endParaRPr>
          </a:p>
        </p:txBody>
      </p:sp>
      <p:sp>
        <p:nvSpPr>
          <p:cNvPr id="5" name="矩形 4"/>
          <p:cNvSpPr/>
          <p:nvPr/>
        </p:nvSpPr>
        <p:spPr>
          <a:xfrm>
            <a:off x="411371" y="325623"/>
            <a:ext cx="2491388" cy="461665"/>
          </a:xfrm>
          <a:prstGeom prst="rect">
            <a:avLst/>
          </a:prstGeom>
        </p:spPr>
        <p:txBody>
          <a:bodyPr wrap="none">
            <a:spAutoFit/>
          </a:bodyPr>
          <a:lstStyle/>
          <a:p>
            <a:r>
              <a:rPr lang="en-US" altLang="zh-CN" sz="2400" b="1" dirty="0" smtClean="0">
                <a:solidFill>
                  <a:srgbClr val="FF0000"/>
                </a:solidFill>
              </a:rPr>
              <a:t>BDMI</a:t>
            </a:r>
            <a:r>
              <a:rPr lang="en-US" altLang="zh-CN" sz="2400" b="1" dirty="0" smtClean="0"/>
              <a:t>-</a:t>
            </a:r>
            <a:r>
              <a:rPr lang="en-US" altLang="zh-CN" sz="2400" b="1" dirty="0" smtClean="0">
                <a:solidFill>
                  <a:srgbClr val="FF0000"/>
                </a:solidFill>
              </a:rPr>
              <a:t>01510243</a:t>
            </a:r>
            <a:endParaRPr lang="zh-CN" altLang="en-US" sz="2400" b="1" dirty="0">
              <a:solidFill>
                <a:srgbClr val="FF0000"/>
              </a:solidFill>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9490" y="0"/>
            <a:ext cx="2398740" cy="1815495"/>
          </a:xfrm>
          <a:prstGeom prst="rect">
            <a:avLst/>
          </a:prstGeom>
        </p:spPr>
      </p:pic>
      <p:sp>
        <p:nvSpPr>
          <p:cNvPr id="9" name="Shape 175"/>
          <p:cNvSpPr/>
          <p:nvPr/>
        </p:nvSpPr>
        <p:spPr>
          <a:xfrm>
            <a:off x="346995" y="869459"/>
            <a:ext cx="1310070" cy="330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3800"/>
              </a:spcBef>
              <a:defRPr sz="1500" u="sng">
                <a:hlinkClick r:id=""/>
              </a:defRPr>
            </a:lvl1pPr>
          </a:lstStyle>
          <a:p>
            <a:pPr>
              <a:defRPr u="none"/>
            </a:pPr>
            <a:r>
              <a:rPr u="sng" dirty="0">
                <a:hlinkClick r:id="rId4"/>
              </a:rPr>
              <a:t>CC BY-NC-SA</a:t>
            </a:r>
          </a:p>
        </p:txBody>
      </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71864" y="94390"/>
            <a:ext cx="1385795" cy="1385795"/>
          </a:xfrm>
          <a:prstGeom prst="rect">
            <a:avLst/>
          </a:prstGeom>
        </p:spPr>
      </p:pic>
    </p:spTree>
    <p:extLst>
      <p:ext uri="{BB962C8B-B14F-4D97-AF65-F5344CB8AC3E}">
        <p14:creationId xmlns:p14="http://schemas.microsoft.com/office/powerpoint/2010/main" val="31496760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31219" y="586687"/>
            <a:ext cx="7799536"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请看通过以上一系列方法生成的图像</a:t>
            </a:r>
            <a:endParaRPr lang="zh-CN" altLang="en-US" sz="2800" b="1" dirty="0">
              <a:latin typeface="微软雅黑" panose="020B0503020204020204" pitchFamily="34" charset="-122"/>
              <a:ea typeface="微软雅黑" panose="020B0503020204020204" pitchFamily="34" charset="-122"/>
            </a:endParaRPr>
          </a:p>
        </p:txBody>
      </p:sp>
      <p:pic>
        <p:nvPicPr>
          <p:cNvPr id="3" name="Picture 2"/>
          <p:cNvPicPr>
            <a:picLocks noChangeAspect="1"/>
          </p:cNvPicPr>
          <p:nvPr/>
        </p:nvPicPr>
        <p:blipFill>
          <a:blip r:embed="rId3"/>
          <a:stretch>
            <a:fillRect/>
          </a:stretch>
        </p:blipFill>
        <p:spPr>
          <a:xfrm>
            <a:off x="178256" y="1839433"/>
            <a:ext cx="3960030" cy="2641673"/>
          </a:xfrm>
          <a:prstGeom prst="rect">
            <a:avLst/>
          </a:prstGeom>
        </p:spPr>
      </p:pic>
      <p:sp>
        <p:nvSpPr>
          <p:cNvPr id="9" name="Rectangle 8"/>
          <p:cNvSpPr/>
          <p:nvPr/>
        </p:nvSpPr>
        <p:spPr>
          <a:xfrm>
            <a:off x="178256" y="205042"/>
            <a:ext cx="4270849"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DeepDream </a:t>
            </a:r>
            <a:r>
              <a:rPr lang="zh-CN" altLang="en-US" sz="2400" b="1" dirty="0">
                <a:latin typeface="微软雅黑" panose="020B0503020204020204" pitchFamily="34" charset="-122"/>
                <a:ea typeface="微软雅黑" panose="020B0503020204020204" pitchFamily="34" charset="-122"/>
              </a:rPr>
              <a:t>项目剖析与演示</a:t>
            </a:r>
          </a:p>
        </p:txBody>
      </p:sp>
      <p:pic>
        <p:nvPicPr>
          <p:cNvPr id="4" name="Picture 3"/>
          <p:cNvPicPr>
            <a:picLocks noChangeAspect="1"/>
          </p:cNvPicPr>
          <p:nvPr/>
        </p:nvPicPr>
        <p:blipFill>
          <a:blip r:embed="rId4"/>
          <a:stretch>
            <a:fillRect/>
          </a:stretch>
        </p:blipFill>
        <p:spPr>
          <a:xfrm>
            <a:off x="4343382" y="1333647"/>
            <a:ext cx="7734558" cy="5159599"/>
          </a:xfrm>
          <a:prstGeom prst="rect">
            <a:avLst/>
          </a:prstGeom>
        </p:spPr>
      </p:pic>
      <p:sp>
        <p:nvSpPr>
          <p:cNvPr id="5" name="TextBox 4"/>
          <p:cNvSpPr txBox="1"/>
          <p:nvPr/>
        </p:nvSpPr>
        <p:spPr>
          <a:xfrm>
            <a:off x="1687470" y="4704846"/>
            <a:ext cx="941602"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原图</a:t>
            </a:r>
            <a:endParaRPr lang="zh-CN" altLang="en-US" sz="2800" b="1" dirty="0">
              <a:latin typeface="微软雅黑" panose="020B0503020204020204" pitchFamily="34" charset="-122"/>
              <a:ea typeface="微软雅黑" panose="020B0503020204020204" pitchFamily="34" charset="-122"/>
            </a:endParaRPr>
          </a:p>
        </p:txBody>
      </p:sp>
      <p:pic>
        <p:nvPicPr>
          <p:cNvPr id="10" name="Picture 9"/>
          <p:cNvPicPr>
            <a:picLocks noChangeAspect="1"/>
          </p:cNvPicPr>
          <p:nvPr/>
        </p:nvPicPr>
        <p:blipFill>
          <a:blip r:embed="rId5"/>
          <a:stretch>
            <a:fillRect/>
          </a:stretch>
        </p:blipFill>
        <p:spPr>
          <a:xfrm>
            <a:off x="4324461" y="1333647"/>
            <a:ext cx="7772399" cy="5184842"/>
          </a:xfrm>
          <a:prstGeom prst="rect">
            <a:avLst/>
          </a:prstGeom>
        </p:spPr>
      </p:pic>
    </p:spTree>
    <p:extLst>
      <p:ext uri="{BB962C8B-B14F-4D97-AF65-F5344CB8AC3E}">
        <p14:creationId xmlns:p14="http://schemas.microsoft.com/office/powerpoint/2010/main" val="416557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200400" y="1567396"/>
            <a:ext cx="6300754" cy="4725565"/>
          </a:xfrm>
          <a:prstGeom prst="rect">
            <a:avLst/>
          </a:prstGeom>
        </p:spPr>
      </p:pic>
      <p:sp>
        <p:nvSpPr>
          <p:cNvPr id="2" name="TextBox 1"/>
          <p:cNvSpPr txBox="1"/>
          <p:nvPr/>
        </p:nvSpPr>
        <p:spPr>
          <a:xfrm>
            <a:off x="233916" y="148856"/>
            <a:ext cx="5932968" cy="738664"/>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Neural Style </a:t>
            </a:r>
            <a:r>
              <a:rPr lang="en-US" altLang="zh-CN" sz="2400" b="1" dirty="0" smtClean="0">
                <a:latin typeface="微软雅黑" panose="020B0503020204020204" pitchFamily="34" charset="-122"/>
                <a:ea typeface="微软雅黑" panose="020B0503020204020204" pitchFamily="34" charset="-122"/>
                <a:cs typeface="Times New Roman" panose="02020603050405020304" pitchFamily="18" charset="0"/>
              </a:rPr>
              <a:t>Transfer</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项目剖析与演示</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sp>
        <p:nvSpPr>
          <p:cNvPr id="5" name="TextBox 4"/>
          <p:cNvSpPr txBox="1"/>
          <p:nvPr/>
        </p:nvSpPr>
        <p:spPr>
          <a:xfrm>
            <a:off x="3465095" y="887520"/>
            <a:ext cx="5486400"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神奈川冲浪</a:t>
            </a:r>
            <a:r>
              <a:rPr lang="zh-CN" altLang="en-US" sz="2800" b="1" dirty="0" smtClean="0">
                <a:latin typeface="微软雅黑" panose="020B0503020204020204" pitchFamily="34" charset="-122"/>
                <a:ea typeface="微软雅黑" panose="020B0503020204020204" pitchFamily="34" charset="-122"/>
              </a:rPr>
              <a:t>里的海龟</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4735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84828" y="291487"/>
            <a:ext cx="9192279" cy="3578764"/>
          </a:xfrm>
          <a:prstGeom prst="rect">
            <a:avLst/>
          </a:prstGeom>
        </p:spPr>
      </p:pic>
      <p:pic>
        <p:nvPicPr>
          <p:cNvPr id="4" name="Picture 3"/>
          <p:cNvPicPr>
            <a:picLocks noChangeAspect="1"/>
          </p:cNvPicPr>
          <p:nvPr/>
        </p:nvPicPr>
        <p:blipFill>
          <a:blip r:embed="rId4"/>
          <a:stretch>
            <a:fillRect/>
          </a:stretch>
        </p:blipFill>
        <p:spPr>
          <a:xfrm>
            <a:off x="4422701" y="3870251"/>
            <a:ext cx="3716531" cy="2931208"/>
          </a:xfrm>
          <a:prstGeom prst="rect">
            <a:avLst/>
          </a:prstGeom>
        </p:spPr>
      </p:pic>
      <p:cxnSp>
        <p:nvCxnSpPr>
          <p:cNvPr id="6" name="Elbow Connector 5"/>
          <p:cNvCxnSpPr/>
          <p:nvPr/>
        </p:nvCxnSpPr>
        <p:spPr>
          <a:xfrm rot="16200000" flipV="1">
            <a:off x="3056862" y="3928732"/>
            <a:ext cx="1307804" cy="1190844"/>
          </a:xfrm>
          <a:prstGeom prst="bentConnector3">
            <a:avLst>
              <a:gd name="adj1" fmla="val -406"/>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66736" y="3870251"/>
            <a:ext cx="2334933" cy="2308324"/>
          </a:xfrm>
          <a:prstGeom prst="rect">
            <a:avLst/>
          </a:prstGeom>
          <a:noFill/>
        </p:spPr>
        <p:txBody>
          <a:bodyPr wrap="square" rtlCol="0">
            <a:spAutoFit/>
          </a:bodyPr>
          <a:lstStyle/>
          <a:p>
            <a:pPr>
              <a:lnSpc>
                <a:spcPct val="150000"/>
              </a:lnSpc>
            </a:pPr>
            <a:r>
              <a:rPr lang="zh-CN" altLang="en-US" sz="2400" b="1" dirty="0" smtClean="0">
                <a:latin typeface="微软雅黑" panose="020B0503020204020204" pitchFamily="34" charset="-122"/>
                <a:ea typeface="微软雅黑" panose="020B0503020204020204" pitchFamily="34" charset="-122"/>
              </a:rPr>
              <a:t>内容特征部分，</a:t>
            </a:r>
            <a:endParaRPr lang="en-US" altLang="zh-CN" sz="2400" b="1" dirty="0" smtClean="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线条结</a:t>
            </a:r>
            <a:r>
              <a:rPr lang="zh-CN" altLang="en-US" sz="2400" b="1" dirty="0" smtClean="0">
                <a:latin typeface="微软雅黑" panose="020B0503020204020204" pitchFamily="34" charset="-122"/>
                <a:ea typeface="微软雅黑" panose="020B0503020204020204" pitchFamily="34" charset="-122"/>
              </a:rPr>
              <a:t>构大部分保留，颜色信息大部分重构</a:t>
            </a:r>
            <a:endParaRPr lang="zh-CN" altLang="en-US" sz="2400" b="1" dirty="0">
              <a:latin typeface="微软雅黑" panose="020B0503020204020204" pitchFamily="34" charset="-122"/>
              <a:ea typeface="微软雅黑" panose="020B0503020204020204" pitchFamily="34" charset="-122"/>
            </a:endParaRPr>
          </a:p>
        </p:txBody>
      </p:sp>
      <p:cxnSp>
        <p:nvCxnSpPr>
          <p:cNvPr id="24" name="Elbow Connector 23"/>
          <p:cNvCxnSpPr/>
          <p:nvPr/>
        </p:nvCxnSpPr>
        <p:spPr>
          <a:xfrm rot="5400000" flipH="1" flipV="1">
            <a:off x="8091786" y="3859620"/>
            <a:ext cx="1656989" cy="1329066"/>
          </a:xfrm>
          <a:prstGeom prst="bentConnector3">
            <a:avLst>
              <a:gd name="adj1" fmla="val 1874"/>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753532" y="3870251"/>
            <a:ext cx="2334935" cy="2308324"/>
          </a:xfrm>
          <a:prstGeom prst="rect">
            <a:avLst/>
          </a:prstGeom>
          <a:noFill/>
        </p:spPr>
        <p:txBody>
          <a:bodyPr wrap="square" rtlCol="0">
            <a:spAutoFit/>
          </a:bodyPr>
          <a:lstStyle/>
          <a:p>
            <a:pPr>
              <a:lnSpc>
                <a:spcPct val="150000"/>
              </a:lnSpc>
            </a:pPr>
            <a:r>
              <a:rPr lang="zh-CN" altLang="en-US" sz="2400" b="1" dirty="0" smtClean="0">
                <a:latin typeface="微软雅黑" panose="020B0503020204020204" pitchFamily="34" charset="-122"/>
                <a:ea typeface="微软雅黑" panose="020B0503020204020204" pitchFamily="34" charset="-122"/>
              </a:rPr>
              <a:t>风格纹理部分，</a:t>
            </a:r>
            <a:endParaRPr lang="en-US" altLang="zh-CN" sz="2400" b="1" dirty="0" smtClean="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颜</a:t>
            </a:r>
            <a:r>
              <a:rPr lang="zh-CN" altLang="en-US" sz="2400" b="1" dirty="0" smtClean="0">
                <a:latin typeface="微软雅黑" panose="020B0503020204020204" pitchFamily="34" charset="-122"/>
                <a:ea typeface="微软雅黑" panose="020B0503020204020204" pitchFamily="34" charset="-122"/>
              </a:rPr>
              <a:t>色信息大部分保留，线条结构大部分重构</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6060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7647" y="256584"/>
            <a:ext cx="4878323"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Feature </a:t>
            </a:r>
            <a:r>
              <a:rPr lang="en-US" altLang="zh-CN" sz="2400" b="1" dirty="0" smtClean="0">
                <a:latin typeface="微软雅黑" panose="020B0503020204020204" pitchFamily="34" charset="-122"/>
                <a:ea typeface="微软雅黑" panose="020B0503020204020204" pitchFamily="34" charset="-122"/>
              </a:rPr>
              <a:t>Inversion </a:t>
            </a:r>
            <a:r>
              <a:rPr lang="zh-CN" altLang="en-US" sz="2400" b="1" dirty="0" smtClean="0">
                <a:latin typeface="微软雅黑" panose="020B0503020204020204" pitchFamily="34" charset="-122"/>
                <a:ea typeface="微软雅黑" panose="020B0503020204020204" pitchFamily="34" charset="-122"/>
              </a:rPr>
              <a:t>内容特征反演</a:t>
            </a:r>
            <a:endParaRPr lang="zh-CN" altLang="en-US" sz="2400" b="1" dirty="0">
              <a:latin typeface="微软雅黑" panose="020B0503020204020204" pitchFamily="34" charset="-122"/>
              <a:ea typeface="微软雅黑" panose="020B0503020204020204" pitchFamily="34" charset="-122"/>
            </a:endParaRPr>
          </a:p>
        </p:txBody>
      </p:sp>
      <p:pic>
        <p:nvPicPr>
          <p:cNvPr id="6" name="Picture 5"/>
          <p:cNvPicPr>
            <a:picLocks noChangeAspect="1"/>
          </p:cNvPicPr>
          <p:nvPr/>
        </p:nvPicPr>
        <p:blipFill>
          <a:blip r:embed="rId3"/>
          <a:stretch>
            <a:fillRect/>
          </a:stretch>
        </p:blipFill>
        <p:spPr>
          <a:xfrm>
            <a:off x="1006852" y="1075460"/>
            <a:ext cx="5272095" cy="1070243"/>
          </a:xfrm>
          <a:prstGeom prst="rect">
            <a:avLst/>
          </a:prstGeom>
        </p:spPr>
      </p:pic>
      <p:pic>
        <p:nvPicPr>
          <p:cNvPr id="7" name="Picture 6"/>
          <p:cNvPicPr>
            <a:picLocks noChangeAspect="1"/>
          </p:cNvPicPr>
          <p:nvPr/>
        </p:nvPicPr>
        <p:blipFill>
          <a:blip r:embed="rId4"/>
          <a:stretch>
            <a:fillRect/>
          </a:stretch>
        </p:blipFill>
        <p:spPr>
          <a:xfrm>
            <a:off x="1006853" y="4050735"/>
            <a:ext cx="1123240" cy="500669"/>
          </a:xfrm>
          <a:prstGeom prst="rect">
            <a:avLst/>
          </a:prstGeom>
        </p:spPr>
      </p:pic>
      <p:pic>
        <p:nvPicPr>
          <p:cNvPr id="8" name="Picture 7"/>
          <p:cNvPicPr>
            <a:picLocks noChangeAspect="1"/>
          </p:cNvPicPr>
          <p:nvPr/>
        </p:nvPicPr>
        <p:blipFill>
          <a:blip r:embed="rId5"/>
          <a:stretch>
            <a:fillRect/>
          </a:stretch>
        </p:blipFill>
        <p:spPr>
          <a:xfrm>
            <a:off x="2863767" y="4010646"/>
            <a:ext cx="370063" cy="488849"/>
          </a:xfrm>
          <a:prstGeom prst="rect">
            <a:avLst/>
          </a:prstGeom>
        </p:spPr>
      </p:pic>
      <p:sp>
        <p:nvSpPr>
          <p:cNvPr id="9" name="TextBox 8"/>
          <p:cNvSpPr txBox="1"/>
          <p:nvPr/>
        </p:nvSpPr>
        <p:spPr>
          <a:xfrm>
            <a:off x="1376916" y="3419815"/>
            <a:ext cx="2938405" cy="461665"/>
          </a:xfrm>
          <a:prstGeom prst="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：任何图像</a:t>
            </a:r>
            <a:endParaRPr lang="zh-CN" altLang="en-US" sz="2400" b="1" dirty="0">
              <a:latin typeface="微软雅黑" panose="020B0503020204020204" pitchFamily="34" charset="-122"/>
              <a:ea typeface="微软雅黑" panose="020B0503020204020204" pitchFamily="34" charset="-122"/>
            </a:endParaRPr>
          </a:p>
        </p:txBody>
      </p:sp>
      <p:sp>
        <p:nvSpPr>
          <p:cNvPr id="10" name="TextBox 9"/>
          <p:cNvSpPr txBox="1"/>
          <p:nvPr/>
        </p:nvSpPr>
        <p:spPr>
          <a:xfrm>
            <a:off x="2130093" y="4007867"/>
            <a:ext cx="7790084" cy="461665"/>
          </a:xfrm>
          <a:prstGeom prst="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：以 </a:t>
            </a:r>
            <a:r>
              <a:rPr lang="en-US" altLang="zh-CN" sz="2400" b="1" i="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i="1"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i="1" dirty="0" smtClean="0">
                <a:latin typeface="Times New Roman" panose="02020603050405020304" pitchFamily="18" charset="0"/>
                <a:ea typeface="微软雅黑" panose="020B0503020204020204" pitchFamily="34" charset="-122"/>
                <a:cs typeface="Times New Roman" panose="02020603050405020304" pitchFamily="18" charset="0"/>
              </a:rPr>
              <a:t>为</a:t>
            </a:r>
            <a:r>
              <a:rPr lang="zh-CN" altLang="en-US" sz="2400" b="1" dirty="0" smtClean="0">
                <a:latin typeface="微软雅黑" panose="020B0503020204020204" pitchFamily="34" charset="-122"/>
                <a:ea typeface="微软雅黑" panose="020B0503020204020204" pitchFamily="34" charset="-122"/>
              </a:rPr>
              <a:t>输入的神经网络，在该项目中使用</a:t>
            </a:r>
            <a:r>
              <a:rPr lang="en-US" altLang="zh-CN" sz="2400" b="1" i="1" dirty="0" smtClean="0">
                <a:latin typeface="微软雅黑" panose="020B0503020204020204" pitchFamily="34" charset="-122"/>
                <a:ea typeface="微软雅黑" panose="020B0503020204020204" pitchFamily="34" charset="-122"/>
              </a:rPr>
              <a:t>VGG19</a:t>
            </a:r>
            <a:endParaRPr lang="zh-CN" altLang="en-US" sz="2400" b="1" i="1" dirty="0">
              <a:latin typeface="微软雅黑" panose="020B0503020204020204" pitchFamily="34" charset="-122"/>
              <a:ea typeface="微软雅黑" panose="020B0503020204020204" pitchFamily="34" charset="-122"/>
            </a:endParaRPr>
          </a:p>
        </p:txBody>
      </p:sp>
      <p:pic>
        <p:nvPicPr>
          <p:cNvPr id="11" name="Picture 10"/>
          <p:cNvPicPr>
            <a:picLocks noChangeAspect="1"/>
          </p:cNvPicPr>
          <p:nvPr/>
        </p:nvPicPr>
        <p:blipFill>
          <a:blip r:embed="rId6"/>
          <a:stretch>
            <a:fillRect/>
          </a:stretch>
        </p:blipFill>
        <p:spPr>
          <a:xfrm>
            <a:off x="1044484" y="2379669"/>
            <a:ext cx="332432" cy="325506"/>
          </a:xfrm>
          <a:prstGeom prst="rect">
            <a:avLst/>
          </a:prstGeom>
        </p:spPr>
      </p:pic>
      <p:sp>
        <p:nvSpPr>
          <p:cNvPr id="12" name="TextBox 11"/>
          <p:cNvSpPr txBox="1"/>
          <p:nvPr/>
        </p:nvSpPr>
        <p:spPr>
          <a:xfrm>
            <a:off x="1376916" y="2270694"/>
            <a:ext cx="3343769" cy="461665"/>
          </a:xfrm>
          <a:prstGeom prst="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：输出的中间图像</a:t>
            </a:r>
            <a:endParaRPr lang="zh-CN" altLang="en-US" sz="2400" b="1" dirty="0">
              <a:latin typeface="微软雅黑" panose="020B0503020204020204" pitchFamily="34" charset="-122"/>
              <a:ea typeface="微软雅黑" panose="020B0503020204020204" pitchFamily="34" charset="-122"/>
            </a:endParaRPr>
          </a:p>
        </p:txBody>
      </p:sp>
      <p:pic>
        <p:nvPicPr>
          <p:cNvPr id="13" name="Picture 12"/>
          <p:cNvPicPr>
            <a:picLocks noChangeAspect="1"/>
          </p:cNvPicPr>
          <p:nvPr/>
        </p:nvPicPr>
        <p:blipFill>
          <a:blip r:embed="rId7"/>
          <a:stretch>
            <a:fillRect/>
          </a:stretch>
        </p:blipFill>
        <p:spPr>
          <a:xfrm>
            <a:off x="1044484" y="2924763"/>
            <a:ext cx="242056" cy="345794"/>
          </a:xfrm>
          <a:prstGeom prst="rect">
            <a:avLst/>
          </a:prstGeom>
        </p:spPr>
      </p:pic>
      <p:sp>
        <p:nvSpPr>
          <p:cNvPr id="14" name="TextBox 13"/>
          <p:cNvSpPr txBox="1"/>
          <p:nvPr/>
        </p:nvSpPr>
        <p:spPr>
          <a:xfrm>
            <a:off x="1376915" y="2850865"/>
            <a:ext cx="5257801" cy="461665"/>
          </a:xfrm>
          <a:prstGeom prst="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：内容图像，给定图像后看作常量</a:t>
            </a:r>
            <a:endParaRPr lang="zh-CN" altLang="en-US" sz="2400" b="1" dirty="0">
              <a:latin typeface="微软雅黑" panose="020B0503020204020204" pitchFamily="34" charset="-122"/>
              <a:ea typeface="微软雅黑" panose="020B0503020204020204" pitchFamily="34" charset="-122"/>
            </a:endParaRPr>
          </a:p>
        </p:txBody>
      </p:sp>
      <p:pic>
        <p:nvPicPr>
          <p:cNvPr id="15" name="Picture 14"/>
          <p:cNvPicPr>
            <a:picLocks noChangeAspect="1"/>
          </p:cNvPicPr>
          <p:nvPr/>
        </p:nvPicPr>
        <p:blipFill>
          <a:blip r:embed="rId8"/>
          <a:stretch>
            <a:fillRect/>
          </a:stretch>
        </p:blipFill>
        <p:spPr>
          <a:xfrm>
            <a:off x="1006853" y="4719514"/>
            <a:ext cx="2406198" cy="508352"/>
          </a:xfrm>
          <a:prstGeom prst="rect">
            <a:avLst/>
          </a:prstGeom>
        </p:spPr>
      </p:pic>
      <p:sp>
        <p:nvSpPr>
          <p:cNvPr id="16" name="TextBox 15"/>
          <p:cNvSpPr txBox="1"/>
          <p:nvPr/>
        </p:nvSpPr>
        <p:spPr>
          <a:xfrm>
            <a:off x="3317357" y="4766201"/>
            <a:ext cx="340243" cy="461665"/>
          </a:xfrm>
          <a:prstGeom prst="rect">
            <a:avLst/>
          </a:prstGeom>
          <a:noFill/>
        </p:spPr>
        <p:txBody>
          <a:bodyPr wrap="square" rtlCol="0">
            <a:spAutoFit/>
          </a:bodyPr>
          <a:lstStyle/>
          <a:p>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17" name="Picture 16"/>
          <p:cNvPicPr>
            <a:picLocks noChangeAspect="1"/>
          </p:cNvPicPr>
          <p:nvPr/>
        </p:nvPicPr>
        <p:blipFill>
          <a:blip r:embed="rId9"/>
          <a:stretch>
            <a:fillRect/>
          </a:stretch>
        </p:blipFill>
        <p:spPr>
          <a:xfrm>
            <a:off x="3657600" y="4654281"/>
            <a:ext cx="2424223" cy="631521"/>
          </a:xfrm>
          <a:prstGeom prst="rect">
            <a:avLst/>
          </a:prstGeom>
        </p:spPr>
      </p:pic>
      <p:sp>
        <p:nvSpPr>
          <p:cNvPr id="18" name="TextBox 17"/>
          <p:cNvSpPr txBox="1"/>
          <p:nvPr/>
        </p:nvSpPr>
        <p:spPr>
          <a:xfrm>
            <a:off x="6025134" y="4631674"/>
            <a:ext cx="6166866" cy="646331"/>
          </a:xfrm>
          <a:prstGeom prst="rect">
            <a:avLst/>
          </a:prstGeom>
          <a:noFill/>
        </p:spPr>
        <p:txBody>
          <a:bodyPr wrap="square" rtlCol="0">
            <a:spAutoFit/>
          </a:bodyPr>
          <a:lstStyle/>
          <a:p>
            <a:pPr>
              <a:lnSpc>
                <a:spcPct val="150000"/>
              </a:lnSpc>
            </a:pPr>
            <a:r>
              <a:rPr lang="zh-CN" altLang="en-US" sz="2400" b="1" dirty="0" smtClean="0">
                <a:latin typeface="微软雅黑" panose="020B0503020204020204" pitchFamily="34" charset="-122"/>
                <a:ea typeface="微软雅黑" panose="020B0503020204020204" pitchFamily="34" charset="-122"/>
              </a:rPr>
              <a:t>：描述在卷积层   对图像    和    的内容特征</a:t>
            </a:r>
            <a:endParaRPr lang="en-US" altLang="zh-CN" sz="2400" b="1" dirty="0" smtClean="0">
              <a:latin typeface="微软雅黑" panose="020B0503020204020204" pitchFamily="34" charset="-122"/>
              <a:ea typeface="微软雅黑" panose="020B0503020204020204" pitchFamily="34" charset="-122"/>
            </a:endParaRPr>
          </a:p>
        </p:txBody>
      </p:sp>
      <p:pic>
        <p:nvPicPr>
          <p:cNvPr id="19" name="Picture 18"/>
          <p:cNvPicPr>
            <a:picLocks noChangeAspect="1"/>
          </p:cNvPicPr>
          <p:nvPr/>
        </p:nvPicPr>
        <p:blipFill>
          <a:blip r:embed="rId5"/>
          <a:stretch>
            <a:fillRect/>
          </a:stretch>
        </p:blipFill>
        <p:spPr>
          <a:xfrm>
            <a:off x="1006852" y="3451876"/>
            <a:ext cx="370063" cy="488849"/>
          </a:xfrm>
          <a:prstGeom prst="rect">
            <a:avLst/>
          </a:prstGeom>
        </p:spPr>
      </p:pic>
      <p:pic>
        <p:nvPicPr>
          <p:cNvPr id="20" name="Picture 19"/>
          <p:cNvPicPr>
            <a:picLocks noChangeAspect="1"/>
          </p:cNvPicPr>
          <p:nvPr/>
        </p:nvPicPr>
        <p:blipFill>
          <a:blip r:embed="rId10"/>
          <a:stretch>
            <a:fillRect/>
          </a:stretch>
        </p:blipFill>
        <p:spPr>
          <a:xfrm>
            <a:off x="8238014" y="4828556"/>
            <a:ext cx="211343" cy="297445"/>
          </a:xfrm>
          <a:prstGeom prst="rect">
            <a:avLst/>
          </a:prstGeom>
        </p:spPr>
      </p:pic>
      <p:pic>
        <p:nvPicPr>
          <p:cNvPr id="21" name="Picture 20"/>
          <p:cNvPicPr>
            <a:picLocks noChangeAspect="1"/>
          </p:cNvPicPr>
          <p:nvPr/>
        </p:nvPicPr>
        <p:blipFill>
          <a:blip r:embed="rId6"/>
          <a:stretch>
            <a:fillRect/>
          </a:stretch>
        </p:blipFill>
        <p:spPr>
          <a:xfrm>
            <a:off x="9482240" y="4839363"/>
            <a:ext cx="332432" cy="325506"/>
          </a:xfrm>
          <a:prstGeom prst="rect">
            <a:avLst/>
          </a:prstGeom>
        </p:spPr>
      </p:pic>
      <p:pic>
        <p:nvPicPr>
          <p:cNvPr id="22" name="Picture 21"/>
          <p:cNvPicPr>
            <a:picLocks noChangeAspect="1"/>
          </p:cNvPicPr>
          <p:nvPr/>
        </p:nvPicPr>
        <p:blipFill>
          <a:blip r:embed="rId7"/>
          <a:stretch>
            <a:fillRect/>
          </a:stretch>
        </p:blipFill>
        <p:spPr>
          <a:xfrm>
            <a:off x="10162465" y="4819075"/>
            <a:ext cx="242056" cy="345794"/>
          </a:xfrm>
          <a:prstGeom prst="rect">
            <a:avLst/>
          </a:prstGeom>
        </p:spPr>
      </p:pic>
      <p:pic>
        <p:nvPicPr>
          <p:cNvPr id="23" name="Picture 22"/>
          <p:cNvPicPr>
            <a:picLocks noChangeAspect="1"/>
          </p:cNvPicPr>
          <p:nvPr/>
        </p:nvPicPr>
        <p:blipFill>
          <a:blip r:embed="rId11"/>
          <a:stretch>
            <a:fillRect/>
          </a:stretch>
        </p:blipFill>
        <p:spPr>
          <a:xfrm>
            <a:off x="924530" y="5491211"/>
            <a:ext cx="2226978" cy="798705"/>
          </a:xfrm>
          <a:prstGeom prst="rect">
            <a:avLst/>
          </a:prstGeom>
        </p:spPr>
      </p:pic>
      <p:sp>
        <p:nvSpPr>
          <p:cNvPr id="24" name="TextBox 23"/>
          <p:cNvSpPr txBox="1"/>
          <p:nvPr/>
        </p:nvSpPr>
        <p:spPr>
          <a:xfrm>
            <a:off x="3233830" y="5659730"/>
            <a:ext cx="5257801" cy="461665"/>
          </a:xfrm>
          <a:prstGeom prst="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：内容损失函数</a:t>
            </a:r>
            <a:endParaRPr lang="zh-CN" altLang="en-US" sz="2400" b="1" dirty="0">
              <a:latin typeface="微软雅黑" panose="020B0503020204020204" pitchFamily="34" charset="-122"/>
              <a:ea typeface="微软雅黑" panose="020B0503020204020204" pitchFamily="34" charset="-122"/>
            </a:endParaRPr>
          </a:p>
        </p:txBody>
      </p:sp>
      <p:pic>
        <p:nvPicPr>
          <p:cNvPr id="25" name="Picture 24"/>
          <p:cNvPicPr>
            <a:picLocks noChangeAspect="1"/>
          </p:cNvPicPr>
          <p:nvPr/>
        </p:nvPicPr>
        <p:blipFill>
          <a:blip r:embed="rId12"/>
          <a:stretch>
            <a:fillRect/>
          </a:stretch>
        </p:blipFill>
        <p:spPr>
          <a:xfrm>
            <a:off x="6459421" y="1170887"/>
            <a:ext cx="5498968" cy="984641"/>
          </a:xfrm>
          <a:prstGeom prst="rect">
            <a:avLst/>
          </a:prstGeom>
        </p:spPr>
      </p:pic>
      <p:sp>
        <p:nvSpPr>
          <p:cNvPr id="26" name="TextBox 25"/>
          <p:cNvSpPr txBox="1"/>
          <p:nvPr/>
        </p:nvSpPr>
        <p:spPr>
          <a:xfrm>
            <a:off x="6119178" y="1379748"/>
            <a:ext cx="340243" cy="461665"/>
          </a:xfrm>
          <a:prstGeom prst="rect">
            <a:avLst/>
          </a:prstGeom>
          <a:noFill/>
        </p:spPr>
        <p:txBody>
          <a:bodyPr wrap="square" rtlCol="0">
            <a:spAutoFit/>
          </a:bodyPr>
          <a:lstStyle/>
          <a:p>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13960067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7647" y="256584"/>
            <a:ext cx="4878323"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Feature </a:t>
            </a:r>
            <a:r>
              <a:rPr lang="en-US" altLang="zh-CN" sz="2400" b="1" dirty="0" smtClean="0">
                <a:latin typeface="微软雅黑" panose="020B0503020204020204" pitchFamily="34" charset="-122"/>
                <a:ea typeface="微软雅黑" panose="020B0503020204020204" pitchFamily="34" charset="-122"/>
              </a:rPr>
              <a:t>Inversion </a:t>
            </a:r>
            <a:r>
              <a:rPr lang="zh-CN" altLang="en-US" sz="2400" b="1" dirty="0" smtClean="0">
                <a:latin typeface="微软雅黑" panose="020B0503020204020204" pitchFamily="34" charset="-122"/>
                <a:ea typeface="微软雅黑" panose="020B0503020204020204" pitchFamily="34" charset="-122"/>
              </a:rPr>
              <a:t>内容特征反演</a:t>
            </a:r>
            <a:endParaRPr lang="zh-CN" altLang="en-US" sz="2400" b="1" dirty="0">
              <a:latin typeface="微软雅黑" panose="020B0503020204020204" pitchFamily="34" charset="-122"/>
              <a:ea typeface="微软雅黑" panose="020B0503020204020204" pitchFamily="34" charset="-122"/>
            </a:endParaRPr>
          </a:p>
        </p:txBody>
      </p:sp>
      <p:pic>
        <p:nvPicPr>
          <p:cNvPr id="4" name="Picture 3"/>
          <p:cNvPicPr>
            <a:picLocks noChangeAspect="1"/>
          </p:cNvPicPr>
          <p:nvPr/>
        </p:nvPicPr>
        <p:blipFill>
          <a:blip r:embed="rId2"/>
          <a:stretch>
            <a:fillRect/>
          </a:stretch>
        </p:blipFill>
        <p:spPr>
          <a:xfrm>
            <a:off x="1611829" y="1362628"/>
            <a:ext cx="8734425" cy="942975"/>
          </a:xfrm>
          <a:prstGeom prst="rect">
            <a:avLst/>
          </a:prstGeom>
        </p:spPr>
      </p:pic>
      <p:pic>
        <p:nvPicPr>
          <p:cNvPr id="5" name="Picture 4"/>
          <p:cNvPicPr>
            <a:picLocks noChangeAspect="1"/>
          </p:cNvPicPr>
          <p:nvPr/>
        </p:nvPicPr>
        <p:blipFill>
          <a:blip r:embed="rId3"/>
          <a:stretch>
            <a:fillRect/>
          </a:stretch>
        </p:blipFill>
        <p:spPr>
          <a:xfrm>
            <a:off x="1611829" y="4480100"/>
            <a:ext cx="720246" cy="669405"/>
          </a:xfrm>
          <a:prstGeom prst="rect">
            <a:avLst/>
          </a:prstGeom>
        </p:spPr>
      </p:pic>
      <p:sp>
        <p:nvSpPr>
          <p:cNvPr id="6" name="TextBox 5"/>
          <p:cNvSpPr txBox="1"/>
          <p:nvPr/>
        </p:nvSpPr>
        <p:spPr>
          <a:xfrm>
            <a:off x="2332075" y="4583969"/>
            <a:ext cx="7258492" cy="461665"/>
          </a:xfrm>
          <a:prstGeom prst="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：最终的优化目标，即最终输出的图像（内容部分）</a:t>
            </a:r>
            <a:endParaRPr lang="zh-CN" altLang="en-US" sz="2400" b="1" dirty="0">
              <a:latin typeface="微软雅黑" panose="020B0503020204020204" pitchFamily="34" charset="-122"/>
              <a:ea typeface="微软雅黑" panose="020B0503020204020204" pitchFamily="34" charset="-122"/>
            </a:endParaRPr>
          </a:p>
        </p:txBody>
      </p:sp>
      <p:pic>
        <p:nvPicPr>
          <p:cNvPr id="10" name="Picture 9"/>
          <p:cNvPicPr>
            <a:picLocks noChangeAspect="1"/>
          </p:cNvPicPr>
          <p:nvPr/>
        </p:nvPicPr>
        <p:blipFill>
          <a:blip r:embed="rId4"/>
          <a:stretch>
            <a:fillRect/>
          </a:stretch>
        </p:blipFill>
        <p:spPr>
          <a:xfrm>
            <a:off x="2665967" y="2287792"/>
            <a:ext cx="8271944" cy="1324379"/>
          </a:xfrm>
          <a:prstGeom prst="rect">
            <a:avLst/>
          </a:prstGeom>
        </p:spPr>
      </p:pic>
      <p:sp>
        <p:nvSpPr>
          <p:cNvPr id="12" name="TextBox 11"/>
          <p:cNvSpPr txBox="1"/>
          <p:nvPr/>
        </p:nvSpPr>
        <p:spPr>
          <a:xfrm>
            <a:off x="1611829" y="2560623"/>
            <a:ext cx="967563"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其中，</a:t>
            </a:r>
            <a:endParaRPr lang="zh-CN" altLang="en-US" sz="2800" b="1" dirty="0">
              <a:latin typeface="微软雅黑" panose="020B0503020204020204" pitchFamily="34" charset="-122"/>
              <a:ea typeface="微软雅黑" panose="020B0503020204020204" pitchFamily="34" charset="-122"/>
            </a:endParaRPr>
          </a:p>
        </p:txBody>
      </p:sp>
      <p:pic>
        <p:nvPicPr>
          <p:cNvPr id="13" name="Picture 12"/>
          <p:cNvPicPr>
            <a:picLocks noChangeAspect="1"/>
          </p:cNvPicPr>
          <p:nvPr/>
        </p:nvPicPr>
        <p:blipFill>
          <a:blip r:embed="rId5"/>
          <a:stretch>
            <a:fillRect/>
          </a:stretch>
        </p:blipFill>
        <p:spPr>
          <a:xfrm>
            <a:off x="1611830" y="3482284"/>
            <a:ext cx="1054137" cy="545796"/>
          </a:xfrm>
          <a:prstGeom prst="rect">
            <a:avLst/>
          </a:prstGeom>
        </p:spPr>
      </p:pic>
      <p:sp>
        <p:nvSpPr>
          <p:cNvPr id="14" name="TextBox 13"/>
          <p:cNvSpPr txBox="1"/>
          <p:nvPr/>
        </p:nvSpPr>
        <p:spPr>
          <a:xfrm>
            <a:off x="2752541" y="3550587"/>
            <a:ext cx="7167635" cy="461665"/>
          </a:xfrm>
          <a:prstGeom prst="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是一个正则项 ，用来平滑化图像，   是可调参数</a:t>
            </a:r>
            <a:endParaRPr lang="zh-CN" altLang="en-US" sz="2400" b="1" dirty="0">
              <a:latin typeface="微软雅黑" panose="020B0503020204020204" pitchFamily="34" charset="-122"/>
              <a:ea typeface="微软雅黑" panose="020B0503020204020204" pitchFamily="34" charset="-122"/>
            </a:endParaRPr>
          </a:p>
        </p:txBody>
      </p:sp>
      <p:pic>
        <p:nvPicPr>
          <p:cNvPr id="15" name="Picture 14"/>
          <p:cNvPicPr>
            <a:picLocks noChangeAspect="1"/>
          </p:cNvPicPr>
          <p:nvPr/>
        </p:nvPicPr>
        <p:blipFill>
          <a:blip r:embed="rId6"/>
          <a:stretch>
            <a:fillRect/>
          </a:stretch>
        </p:blipFill>
        <p:spPr>
          <a:xfrm>
            <a:off x="7346433" y="3550587"/>
            <a:ext cx="418336" cy="460170"/>
          </a:xfrm>
          <a:prstGeom prst="rect">
            <a:avLst/>
          </a:prstGeom>
        </p:spPr>
      </p:pic>
    </p:spTree>
    <p:extLst>
      <p:ext uri="{BB962C8B-B14F-4D97-AF65-F5344CB8AC3E}">
        <p14:creationId xmlns:p14="http://schemas.microsoft.com/office/powerpoint/2010/main" val="29639613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325458" y="1441174"/>
            <a:ext cx="4723388" cy="1304138"/>
          </a:xfrm>
          <a:prstGeom prst="rect">
            <a:avLst/>
          </a:prstGeom>
        </p:spPr>
      </p:pic>
      <p:sp>
        <p:nvSpPr>
          <p:cNvPr id="2" name="Rectangle 1"/>
          <p:cNvSpPr/>
          <p:nvPr/>
        </p:nvSpPr>
        <p:spPr>
          <a:xfrm>
            <a:off x="507647" y="256584"/>
            <a:ext cx="5999479" cy="461665"/>
          </a:xfrm>
          <a:prstGeom prst="rect">
            <a:avLst/>
          </a:prstGeom>
        </p:spPr>
        <p:txBody>
          <a:bodyPr wrap="square">
            <a:spAutoFit/>
          </a:bodyPr>
          <a:lstStyle/>
          <a:p>
            <a:r>
              <a:rPr lang="en-US" altLang="zh-CN" sz="2400" b="1" dirty="0" smtClean="0">
                <a:latin typeface="微软雅黑" panose="020B0503020204020204" pitchFamily="34" charset="-122"/>
                <a:ea typeface="微软雅黑" panose="020B0503020204020204" pitchFamily="34" charset="-122"/>
              </a:rPr>
              <a:t>Texture </a:t>
            </a:r>
            <a:r>
              <a:rPr lang="en-US" altLang="zh-CN" sz="2400" b="1" dirty="0">
                <a:latin typeface="微软雅黑" panose="020B0503020204020204" pitchFamily="34" charset="-122"/>
                <a:ea typeface="微软雅黑" panose="020B0503020204020204" pitchFamily="34" charset="-122"/>
              </a:rPr>
              <a:t>Synthesis</a:t>
            </a:r>
            <a:r>
              <a:rPr lang="en-US" altLang="zh-CN" b="1" dirty="0"/>
              <a:t> </a:t>
            </a:r>
            <a:r>
              <a:rPr lang="zh-CN" altLang="en-US" sz="2400" b="1" dirty="0">
                <a:latin typeface="微软雅黑" panose="020B0503020204020204" pitchFamily="34" charset="-122"/>
                <a:ea typeface="微软雅黑" panose="020B0503020204020204" pitchFamily="34" charset="-122"/>
              </a:rPr>
              <a:t>风格</a:t>
            </a:r>
            <a:r>
              <a:rPr lang="zh-CN" altLang="en-US" sz="2400" b="1" dirty="0" smtClean="0">
                <a:latin typeface="微软雅黑" panose="020B0503020204020204" pitchFamily="34" charset="-122"/>
                <a:ea typeface="微软雅黑" panose="020B0503020204020204" pitchFamily="34" charset="-122"/>
              </a:rPr>
              <a:t>纹理生成</a:t>
            </a:r>
            <a:endParaRPr lang="zh-CN" altLang="en-US" sz="2400" b="1" dirty="0">
              <a:latin typeface="微软雅黑" panose="020B0503020204020204" pitchFamily="34" charset="-122"/>
              <a:ea typeface="微软雅黑" panose="020B0503020204020204" pitchFamily="34" charset="-122"/>
            </a:endParaRPr>
          </a:p>
        </p:txBody>
      </p:sp>
      <p:sp>
        <p:nvSpPr>
          <p:cNvPr id="3" name="TextBox 2"/>
          <p:cNvSpPr txBox="1"/>
          <p:nvPr/>
        </p:nvSpPr>
        <p:spPr>
          <a:xfrm>
            <a:off x="4465028" y="811623"/>
            <a:ext cx="7167635" cy="461665"/>
          </a:xfrm>
          <a:prstGeom prst="rect">
            <a:avLst/>
          </a:prstGeom>
          <a:noFill/>
        </p:spPr>
        <p:txBody>
          <a:bodyPr wrap="square" rtlCol="0">
            <a:spAutoFit/>
          </a:bodyPr>
          <a:lstStyle/>
          <a:p>
            <a:r>
              <a:rPr lang="en-US" altLang="zh-CN" sz="2400" b="1" dirty="0" smtClean="0">
                <a:latin typeface="微软雅黑" panose="020B0503020204020204" pitchFamily="34" charset="-122"/>
                <a:ea typeface="微软雅黑" panose="020B0503020204020204" pitchFamily="34" charset="-122"/>
              </a:rPr>
              <a:t>Gram Matrix</a:t>
            </a:r>
            <a:endParaRPr lang="zh-CN" altLang="en-US" sz="2400" b="1" dirty="0">
              <a:latin typeface="微软雅黑" panose="020B0503020204020204" pitchFamily="34" charset="-122"/>
              <a:ea typeface="微软雅黑" panose="020B0503020204020204" pitchFamily="34" charset="-122"/>
            </a:endParaRPr>
          </a:p>
        </p:txBody>
      </p:sp>
      <p:pic>
        <p:nvPicPr>
          <p:cNvPr id="4" name="Picture 3"/>
          <p:cNvPicPr>
            <a:picLocks noChangeAspect="1"/>
          </p:cNvPicPr>
          <p:nvPr/>
        </p:nvPicPr>
        <p:blipFill>
          <a:blip r:embed="rId4"/>
          <a:stretch>
            <a:fillRect/>
          </a:stretch>
        </p:blipFill>
        <p:spPr>
          <a:xfrm>
            <a:off x="4395505" y="2618297"/>
            <a:ext cx="3718755" cy="939831"/>
          </a:xfrm>
          <a:prstGeom prst="rect">
            <a:avLst/>
          </a:prstGeom>
        </p:spPr>
      </p:pic>
      <p:sp>
        <p:nvSpPr>
          <p:cNvPr id="6" name="TextBox 5"/>
          <p:cNvSpPr txBox="1"/>
          <p:nvPr/>
        </p:nvSpPr>
        <p:spPr>
          <a:xfrm>
            <a:off x="3378622" y="2690054"/>
            <a:ext cx="1327712"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其</a:t>
            </a:r>
            <a:r>
              <a:rPr lang="zh-CN" altLang="en-US" sz="2400" b="1" dirty="0" smtClean="0">
                <a:latin typeface="微软雅黑" panose="020B0503020204020204" pitchFamily="34" charset="-122"/>
                <a:ea typeface="微软雅黑" panose="020B0503020204020204" pitchFamily="34" charset="-122"/>
              </a:rPr>
              <a:t>中，</a:t>
            </a:r>
            <a:endParaRPr lang="zh-CN" altLang="en-US" sz="2400" b="1" dirty="0">
              <a:latin typeface="微软雅黑" panose="020B0503020204020204" pitchFamily="34" charset="-122"/>
              <a:ea typeface="微软雅黑" panose="020B0503020204020204" pitchFamily="34" charset="-122"/>
            </a:endParaRPr>
          </a:p>
        </p:txBody>
      </p:sp>
      <p:sp>
        <p:nvSpPr>
          <p:cNvPr id="7" name="Rectangle 6"/>
          <p:cNvSpPr/>
          <p:nvPr/>
        </p:nvSpPr>
        <p:spPr>
          <a:xfrm>
            <a:off x="3168156" y="4536257"/>
            <a:ext cx="6922142" cy="738664"/>
          </a:xfrm>
          <a:prstGeom prst="rect">
            <a:avLst/>
          </a:prstGeom>
        </p:spPr>
        <p:txBody>
          <a:bodyPr wrap="square">
            <a:spAutoFit/>
          </a:bodyPr>
          <a:lstStyle/>
          <a:p>
            <a:endParaRPr lang="zh-CN" altLang="en-US" dirty="0"/>
          </a:p>
          <a:p>
            <a:r>
              <a:rPr lang="zh-CN" altLang="en-US" sz="2400" b="1" dirty="0" smtClean="0">
                <a:latin typeface="微软雅黑" panose="020B0503020204020204" pitchFamily="34" charset="-122"/>
                <a:ea typeface="微软雅黑" panose="020B0503020204020204" pitchFamily="34" charset="-122"/>
              </a:rPr>
              <a:t>：描述卷积层   的图像纹理特征的</a:t>
            </a:r>
            <a:r>
              <a:rPr lang="en-US" altLang="zh-CN" sz="2400" b="1" dirty="0" smtClean="0">
                <a:latin typeface="微软雅黑" panose="020B0503020204020204" pitchFamily="34" charset="-122"/>
                <a:ea typeface="微软雅黑" panose="020B0503020204020204" pitchFamily="34" charset="-122"/>
              </a:rPr>
              <a:t>Gram</a:t>
            </a:r>
            <a:r>
              <a:rPr lang="zh-CN" altLang="en-US" sz="2400" b="1" dirty="0" smtClean="0">
                <a:latin typeface="微软雅黑" panose="020B0503020204020204" pitchFamily="34" charset="-122"/>
                <a:ea typeface="微软雅黑" panose="020B0503020204020204" pitchFamily="34" charset="-122"/>
              </a:rPr>
              <a:t>矩阵      </a:t>
            </a:r>
            <a:endParaRPr lang="zh-CN" altLang="en-US" sz="2400" b="1" dirty="0">
              <a:latin typeface="微软雅黑" panose="020B0503020204020204" pitchFamily="34" charset="-122"/>
              <a:ea typeface="微软雅黑" panose="020B0503020204020204" pitchFamily="34" charset="-122"/>
            </a:endParaRPr>
          </a:p>
        </p:txBody>
      </p:sp>
      <p:pic>
        <p:nvPicPr>
          <p:cNvPr id="8" name="Picture 7"/>
          <p:cNvPicPr>
            <a:picLocks noChangeAspect="1"/>
          </p:cNvPicPr>
          <p:nvPr/>
        </p:nvPicPr>
        <p:blipFill>
          <a:blip r:embed="rId5"/>
          <a:stretch>
            <a:fillRect/>
          </a:stretch>
        </p:blipFill>
        <p:spPr>
          <a:xfrm>
            <a:off x="2829330" y="4835099"/>
            <a:ext cx="338826" cy="405263"/>
          </a:xfrm>
          <a:prstGeom prst="rect">
            <a:avLst/>
          </a:prstGeom>
        </p:spPr>
      </p:pic>
      <p:pic>
        <p:nvPicPr>
          <p:cNvPr id="9" name="Picture 8"/>
          <p:cNvPicPr>
            <a:picLocks noChangeAspect="1"/>
          </p:cNvPicPr>
          <p:nvPr/>
        </p:nvPicPr>
        <p:blipFill>
          <a:blip r:embed="rId6"/>
          <a:stretch>
            <a:fillRect/>
          </a:stretch>
        </p:blipFill>
        <p:spPr>
          <a:xfrm>
            <a:off x="5123535" y="4879671"/>
            <a:ext cx="211343" cy="297445"/>
          </a:xfrm>
          <a:prstGeom prst="rect">
            <a:avLst/>
          </a:prstGeom>
        </p:spPr>
      </p:pic>
      <p:pic>
        <p:nvPicPr>
          <p:cNvPr id="10" name="Picture 9"/>
          <p:cNvPicPr>
            <a:picLocks noChangeAspect="1"/>
          </p:cNvPicPr>
          <p:nvPr/>
        </p:nvPicPr>
        <p:blipFill>
          <a:blip r:embed="rId7"/>
          <a:stretch>
            <a:fillRect/>
          </a:stretch>
        </p:blipFill>
        <p:spPr>
          <a:xfrm>
            <a:off x="2829331" y="5539205"/>
            <a:ext cx="445498" cy="465446"/>
          </a:xfrm>
          <a:prstGeom prst="rect">
            <a:avLst/>
          </a:prstGeom>
        </p:spPr>
      </p:pic>
      <p:sp>
        <p:nvSpPr>
          <p:cNvPr id="11" name="Rectangle 10"/>
          <p:cNvSpPr/>
          <p:nvPr/>
        </p:nvSpPr>
        <p:spPr>
          <a:xfrm>
            <a:off x="3168156" y="5186929"/>
            <a:ext cx="6316086" cy="738664"/>
          </a:xfrm>
          <a:prstGeom prst="rect">
            <a:avLst/>
          </a:prstGeom>
        </p:spPr>
        <p:txBody>
          <a:bodyPr wrap="square">
            <a:spAutoFit/>
          </a:bodyPr>
          <a:lstStyle/>
          <a:p>
            <a:endParaRPr lang="zh-CN" altLang="en-US" dirty="0"/>
          </a:p>
          <a:p>
            <a:r>
              <a:rPr lang="zh-CN" altLang="en-US" sz="2400" b="1" dirty="0">
                <a:latin typeface="微软雅黑" panose="020B0503020204020204" pitchFamily="34" charset="-122"/>
                <a:ea typeface="微软雅黑" panose="020B0503020204020204" pitchFamily="34" charset="-122"/>
              </a:rPr>
              <a:t>：图层中矢量化特</a:t>
            </a:r>
            <a:r>
              <a:rPr lang="zh-CN" altLang="en-US" sz="2400" b="1" dirty="0" smtClean="0">
                <a:latin typeface="微软雅黑" panose="020B0503020204020204" pitchFamily="34" charset="-122"/>
                <a:ea typeface="微软雅黑" panose="020B0503020204020204" pitchFamily="34" charset="-122"/>
              </a:rPr>
              <a:t>征 𝑖 和 𝑗 之</a:t>
            </a:r>
            <a:r>
              <a:rPr lang="zh-CN" altLang="en-US" sz="2400" b="1" dirty="0">
                <a:latin typeface="微软雅黑" panose="020B0503020204020204" pitchFamily="34" charset="-122"/>
                <a:ea typeface="微软雅黑" panose="020B0503020204020204" pitchFamily="34" charset="-122"/>
              </a:rPr>
              <a:t>间的内</a:t>
            </a:r>
            <a:r>
              <a:rPr lang="zh-CN" altLang="en-US" sz="2400" b="1" dirty="0" smtClean="0">
                <a:latin typeface="微软雅黑" panose="020B0503020204020204" pitchFamily="34" charset="-122"/>
                <a:ea typeface="微软雅黑" panose="020B0503020204020204" pitchFamily="34" charset="-122"/>
              </a:rPr>
              <a:t>积</a:t>
            </a:r>
            <a:endParaRPr lang="zh-CN" altLang="en-US" sz="2400" b="1" dirty="0">
              <a:latin typeface="微软雅黑" panose="020B0503020204020204" pitchFamily="34" charset="-122"/>
              <a:ea typeface="微软雅黑" panose="020B0503020204020204" pitchFamily="34" charset="-122"/>
            </a:endParaRPr>
          </a:p>
        </p:txBody>
      </p:sp>
      <p:pic>
        <p:nvPicPr>
          <p:cNvPr id="13" name="Picture 12"/>
          <p:cNvPicPr>
            <a:picLocks noChangeAspect="1"/>
          </p:cNvPicPr>
          <p:nvPr/>
        </p:nvPicPr>
        <p:blipFill>
          <a:blip r:embed="rId8"/>
          <a:stretch>
            <a:fillRect/>
          </a:stretch>
        </p:blipFill>
        <p:spPr>
          <a:xfrm>
            <a:off x="3378622" y="6010961"/>
            <a:ext cx="550038" cy="577540"/>
          </a:xfrm>
          <a:prstGeom prst="rect">
            <a:avLst/>
          </a:prstGeom>
        </p:spPr>
      </p:pic>
      <p:pic>
        <p:nvPicPr>
          <p:cNvPr id="14" name="Picture 13"/>
          <p:cNvPicPr>
            <a:picLocks noChangeAspect="1"/>
          </p:cNvPicPr>
          <p:nvPr/>
        </p:nvPicPr>
        <p:blipFill>
          <a:blip r:embed="rId7"/>
          <a:stretch>
            <a:fillRect/>
          </a:stretch>
        </p:blipFill>
        <p:spPr>
          <a:xfrm>
            <a:off x="2857346" y="6118929"/>
            <a:ext cx="445498" cy="465446"/>
          </a:xfrm>
          <a:prstGeom prst="rect">
            <a:avLst/>
          </a:prstGeom>
        </p:spPr>
      </p:pic>
      <p:sp>
        <p:nvSpPr>
          <p:cNvPr id="15" name="Rectangle 14"/>
          <p:cNvSpPr/>
          <p:nvPr/>
        </p:nvSpPr>
        <p:spPr>
          <a:xfrm>
            <a:off x="3168156" y="5771928"/>
            <a:ext cx="6316086" cy="738664"/>
          </a:xfrm>
          <a:prstGeom prst="rect">
            <a:avLst/>
          </a:prstGeom>
        </p:spPr>
        <p:txBody>
          <a:bodyPr wrap="square">
            <a:spAutoFit/>
          </a:bodyPr>
          <a:lstStyle/>
          <a:p>
            <a:endParaRPr lang="zh-CN" altLang="en-US" dirty="0"/>
          </a:p>
          <a:p>
            <a:r>
              <a:rPr lang="en-US" altLang="zh-CN" sz="2400" b="1"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rPr>
              <a:t>描述在卷积层   对图像    </a:t>
            </a:r>
            <a:r>
              <a:rPr lang="zh-CN" altLang="en-US" sz="2400" b="1" dirty="0" smtClean="0">
                <a:latin typeface="微软雅黑" panose="020B0503020204020204" pitchFamily="34" charset="-122"/>
                <a:ea typeface="微软雅黑" panose="020B0503020204020204" pitchFamily="34" charset="-122"/>
              </a:rPr>
              <a:t> 和    </a:t>
            </a:r>
            <a:r>
              <a:rPr lang="zh-CN" altLang="en-US" sz="2400" b="1" dirty="0">
                <a:latin typeface="微软雅黑" panose="020B0503020204020204" pitchFamily="34" charset="-122"/>
                <a:ea typeface="微软雅黑" panose="020B0503020204020204" pitchFamily="34" charset="-122"/>
              </a:rPr>
              <a:t>的</a:t>
            </a:r>
            <a:r>
              <a:rPr lang="zh-CN" altLang="en-US" sz="2400" b="1" dirty="0" smtClean="0">
                <a:latin typeface="微软雅黑" panose="020B0503020204020204" pitchFamily="34" charset="-122"/>
                <a:ea typeface="微软雅黑" panose="020B0503020204020204" pitchFamily="34" charset="-122"/>
              </a:rPr>
              <a:t>特征</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6" name="Picture 15"/>
          <p:cNvPicPr>
            <a:picLocks noChangeAspect="1"/>
          </p:cNvPicPr>
          <p:nvPr/>
        </p:nvPicPr>
        <p:blipFill>
          <a:blip r:embed="rId6"/>
          <a:stretch>
            <a:fillRect/>
          </a:stretch>
        </p:blipFill>
        <p:spPr>
          <a:xfrm>
            <a:off x="5974963" y="6106971"/>
            <a:ext cx="211343" cy="297445"/>
          </a:xfrm>
          <a:prstGeom prst="rect">
            <a:avLst/>
          </a:prstGeom>
        </p:spPr>
      </p:pic>
      <p:pic>
        <p:nvPicPr>
          <p:cNvPr id="17" name="Picture 16"/>
          <p:cNvPicPr>
            <a:picLocks noChangeAspect="1"/>
          </p:cNvPicPr>
          <p:nvPr/>
        </p:nvPicPr>
        <p:blipFill>
          <a:blip r:embed="rId9"/>
          <a:stretch>
            <a:fillRect/>
          </a:stretch>
        </p:blipFill>
        <p:spPr>
          <a:xfrm>
            <a:off x="7243274" y="6114670"/>
            <a:ext cx="332432" cy="325506"/>
          </a:xfrm>
          <a:prstGeom prst="rect">
            <a:avLst/>
          </a:prstGeom>
        </p:spPr>
      </p:pic>
      <p:pic>
        <p:nvPicPr>
          <p:cNvPr id="18" name="Picture 17"/>
          <p:cNvPicPr>
            <a:picLocks noChangeAspect="1"/>
          </p:cNvPicPr>
          <p:nvPr/>
        </p:nvPicPr>
        <p:blipFill>
          <a:blip r:embed="rId9"/>
          <a:stretch>
            <a:fillRect/>
          </a:stretch>
        </p:blipFill>
        <p:spPr>
          <a:xfrm>
            <a:off x="2835724" y="3676916"/>
            <a:ext cx="332432" cy="325506"/>
          </a:xfrm>
          <a:prstGeom prst="rect">
            <a:avLst/>
          </a:prstGeom>
        </p:spPr>
      </p:pic>
      <p:sp>
        <p:nvSpPr>
          <p:cNvPr id="19" name="TextBox 18"/>
          <p:cNvSpPr txBox="1"/>
          <p:nvPr/>
        </p:nvSpPr>
        <p:spPr>
          <a:xfrm>
            <a:off x="3168156" y="3567941"/>
            <a:ext cx="3343769" cy="461665"/>
          </a:xfrm>
          <a:prstGeom prst="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：输出的中间图像</a:t>
            </a:r>
            <a:endParaRPr lang="zh-CN" altLang="en-US" sz="2400" b="1" dirty="0">
              <a:latin typeface="微软雅黑" panose="020B0503020204020204" pitchFamily="34" charset="-122"/>
              <a:ea typeface="微软雅黑" panose="020B0503020204020204" pitchFamily="34" charset="-122"/>
            </a:endParaRPr>
          </a:p>
        </p:txBody>
      </p:sp>
      <p:sp>
        <p:nvSpPr>
          <p:cNvPr id="21" name="TextBox 20"/>
          <p:cNvSpPr txBox="1"/>
          <p:nvPr/>
        </p:nvSpPr>
        <p:spPr>
          <a:xfrm>
            <a:off x="3168155" y="4148112"/>
            <a:ext cx="5257801" cy="461665"/>
          </a:xfrm>
          <a:prstGeom prst="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：风格图像，给定图像后看作常量</a:t>
            </a:r>
            <a:endParaRPr lang="zh-CN" altLang="en-US" sz="2400" b="1" dirty="0">
              <a:latin typeface="微软雅黑" panose="020B0503020204020204" pitchFamily="34" charset="-122"/>
              <a:ea typeface="微软雅黑" panose="020B0503020204020204" pitchFamily="34" charset="-122"/>
            </a:endParaRPr>
          </a:p>
        </p:txBody>
      </p:sp>
      <p:pic>
        <p:nvPicPr>
          <p:cNvPr id="22" name="Picture 21"/>
          <p:cNvPicPr>
            <a:picLocks noChangeAspect="1"/>
          </p:cNvPicPr>
          <p:nvPr/>
        </p:nvPicPr>
        <p:blipFill>
          <a:blip r:embed="rId10"/>
          <a:stretch>
            <a:fillRect/>
          </a:stretch>
        </p:blipFill>
        <p:spPr>
          <a:xfrm>
            <a:off x="2835724" y="4190368"/>
            <a:ext cx="275022" cy="419409"/>
          </a:xfrm>
          <a:prstGeom prst="rect">
            <a:avLst/>
          </a:prstGeom>
        </p:spPr>
      </p:pic>
      <p:pic>
        <p:nvPicPr>
          <p:cNvPr id="23" name="Picture 22"/>
          <p:cNvPicPr>
            <a:picLocks noChangeAspect="1"/>
          </p:cNvPicPr>
          <p:nvPr/>
        </p:nvPicPr>
        <p:blipFill>
          <a:blip r:embed="rId10"/>
          <a:stretch>
            <a:fillRect/>
          </a:stretch>
        </p:blipFill>
        <p:spPr>
          <a:xfrm>
            <a:off x="7976749" y="6067718"/>
            <a:ext cx="275022" cy="419409"/>
          </a:xfrm>
          <a:prstGeom prst="rect">
            <a:avLst/>
          </a:prstGeom>
        </p:spPr>
      </p:pic>
    </p:spTree>
    <p:extLst>
      <p:ext uri="{BB962C8B-B14F-4D97-AF65-F5344CB8AC3E}">
        <p14:creationId xmlns:p14="http://schemas.microsoft.com/office/powerpoint/2010/main" val="36587121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0237"/>
            <a:ext cx="11699691" cy="3844628"/>
          </a:xfrm>
          <a:prstGeom prst="rect">
            <a:avLst/>
          </a:prstGeom>
        </p:spPr>
      </p:pic>
      <p:sp>
        <p:nvSpPr>
          <p:cNvPr id="3" name="Rectangle 2"/>
          <p:cNvSpPr/>
          <p:nvPr/>
        </p:nvSpPr>
        <p:spPr>
          <a:xfrm>
            <a:off x="984092" y="649987"/>
            <a:ext cx="9731506"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使用</a:t>
            </a:r>
            <a:r>
              <a:rPr lang="zh-CN" altLang="en-US" sz="2400" b="1" dirty="0" smtClean="0">
                <a:latin typeface="微软雅黑" panose="020B0503020204020204" pitchFamily="34" charset="-122"/>
                <a:ea typeface="微软雅黑" panose="020B0503020204020204" pitchFamily="34" charset="-122"/>
              </a:rPr>
              <a:t>内容与风格的联合损失函数，运用梯度下降方法，进行迭代</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38227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3916" y="148856"/>
            <a:ext cx="5932968" cy="738664"/>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Neural Style </a:t>
            </a:r>
            <a:r>
              <a:rPr lang="en-US" altLang="zh-CN" sz="2400" b="1" dirty="0" smtClean="0">
                <a:latin typeface="微软雅黑" panose="020B0503020204020204" pitchFamily="34" charset="-122"/>
                <a:ea typeface="微软雅黑" panose="020B0503020204020204" pitchFamily="34" charset="-122"/>
                <a:cs typeface="Times New Roman" panose="02020603050405020304" pitchFamily="18" charset="0"/>
              </a:rPr>
              <a:t>Transfer</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项目剖析与演示</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pic>
        <p:nvPicPr>
          <p:cNvPr id="3" name="Picture 2"/>
          <p:cNvPicPr>
            <a:picLocks noChangeAspect="1"/>
          </p:cNvPicPr>
          <p:nvPr/>
        </p:nvPicPr>
        <p:blipFill>
          <a:blip r:embed="rId3"/>
          <a:stretch>
            <a:fillRect/>
          </a:stretch>
        </p:blipFill>
        <p:spPr>
          <a:xfrm>
            <a:off x="1134914" y="680147"/>
            <a:ext cx="9401951" cy="6177853"/>
          </a:xfrm>
          <a:prstGeom prst="rect">
            <a:avLst/>
          </a:prstGeom>
        </p:spPr>
      </p:pic>
      <p:sp>
        <p:nvSpPr>
          <p:cNvPr id="4" name="Rounded Rectangle 3"/>
          <p:cNvSpPr/>
          <p:nvPr/>
        </p:nvSpPr>
        <p:spPr>
          <a:xfrm>
            <a:off x="1796901" y="6528391"/>
            <a:ext cx="7293935" cy="24454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8764306" y="2507626"/>
            <a:ext cx="2196463" cy="1200329"/>
          </a:xfrm>
          <a:prstGeom prst="rect">
            <a:avLst/>
          </a:prstGeom>
          <a:noFill/>
        </p:spPr>
        <p:txBody>
          <a:bodyPr wrap="square" rtlCol="0">
            <a:spAutoFit/>
          </a:bodyPr>
          <a:lstStyle/>
          <a:p>
            <a:pPr>
              <a:lnSpc>
                <a:spcPct val="150000"/>
              </a:lnSpc>
            </a:pPr>
            <a:r>
              <a:rPr lang="zh-CN" altLang="en-US" sz="2400" b="1" dirty="0" smtClean="0">
                <a:latin typeface="微软雅黑" panose="020B0503020204020204" pitchFamily="34" charset="-122"/>
                <a:ea typeface="微软雅黑" panose="020B0503020204020204" pitchFamily="34" charset="-122"/>
              </a:rPr>
              <a:t>迭代</a:t>
            </a:r>
            <a:r>
              <a:rPr lang="en-US" altLang="zh-CN" sz="2400" b="1" dirty="0" smtClean="0">
                <a:latin typeface="微软雅黑" panose="020B0503020204020204" pitchFamily="34" charset="-122"/>
                <a:ea typeface="微软雅黑" panose="020B0503020204020204" pitchFamily="34" charset="-122"/>
              </a:rPr>
              <a:t>500</a:t>
            </a:r>
            <a:r>
              <a:rPr lang="zh-CN" altLang="en-US" sz="2400" b="1" dirty="0" smtClean="0">
                <a:latin typeface="微软雅黑" panose="020B0503020204020204" pitchFamily="34" charset="-122"/>
                <a:ea typeface="微软雅黑" panose="020B0503020204020204" pitchFamily="34" charset="-122"/>
              </a:rPr>
              <a:t>次时的中间图像</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288288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1484" y="2221025"/>
            <a:ext cx="3336355" cy="1389031"/>
          </a:xfrm>
          <a:prstGeom prst="rect">
            <a:avLst/>
          </a:prstGeom>
        </p:spPr>
      </p:pic>
      <p:pic>
        <p:nvPicPr>
          <p:cNvPr id="3" name="Picture 2"/>
          <p:cNvPicPr>
            <a:picLocks noChangeAspect="1"/>
          </p:cNvPicPr>
          <p:nvPr/>
        </p:nvPicPr>
        <p:blipFill>
          <a:blip r:embed="rId3"/>
          <a:stretch>
            <a:fillRect/>
          </a:stretch>
        </p:blipFill>
        <p:spPr>
          <a:xfrm>
            <a:off x="487134" y="3709625"/>
            <a:ext cx="3705376" cy="2863024"/>
          </a:xfrm>
          <a:prstGeom prst="rect">
            <a:avLst/>
          </a:prstGeom>
        </p:spPr>
      </p:pic>
      <p:pic>
        <p:nvPicPr>
          <p:cNvPr id="4" name="Picture 3"/>
          <p:cNvPicPr>
            <a:picLocks noChangeAspect="1"/>
          </p:cNvPicPr>
          <p:nvPr/>
        </p:nvPicPr>
        <p:blipFill>
          <a:blip r:embed="rId4"/>
          <a:stretch>
            <a:fillRect/>
          </a:stretch>
        </p:blipFill>
        <p:spPr>
          <a:xfrm>
            <a:off x="4197271" y="1997243"/>
            <a:ext cx="3529557" cy="1820362"/>
          </a:xfrm>
          <a:prstGeom prst="rect">
            <a:avLst/>
          </a:prstGeom>
        </p:spPr>
      </p:pic>
      <p:pic>
        <p:nvPicPr>
          <p:cNvPr id="5" name="Picture 4"/>
          <p:cNvPicPr>
            <a:picLocks noChangeAspect="1"/>
          </p:cNvPicPr>
          <p:nvPr/>
        </p:nvPicPr>
        <p:blipFill>
          <a:blip r:embed="rId5"/>
          <a:stretch>
            <a:fillRect/>
          </a:stretch>
        </p:blipFill>
        <p:spPr>
          <a:xfrm>
            <a:off x="4271133" y="3709625"/>
            <a:ext cx="3645141" cy="2863024"/>
          </a:xfrm>
          <a:prstGeom prst="rect">
            <a:avLst/>
          </a:prstGeom>
        </p:spPr>
      </p:pic>
      <p:pic>
        <p:nvPicPr>
          <p:cNvPr id="6" name="Picture 5"/>
          <p:cNvPicPr>
            <a:picLocks noChangeAspect="1"/>
          </p:cNvPicPr>
          <p:nvPr/>
        </p:nvPicPr>
        <p:blipFill>
          <a:blip r:embed="rId6"/>
          <a:stretch>
            <a:fillRect/>
          </a:stretch>
        </p:blipFill>
        <p:spPr>
          <a:xfrm>
            <a:off x="7968457" y="2218941"/>
            <a:ext cx="3866567" cy="1495138"/>
          </a:xfrm>
          <a:prstGeom prst="rect">
            <a:avLst/>
          </a:prstGeom>
        </p:spPr>
      </p:pic>
      <p:pic>
        <p:nvPicPr>
          <p:cNvPr id="7" name="Picture 6"/>
          <p:cNvPicPr>
            <a:picLocks noChangeAspect="1"/>
          </p:cNvPicPr>
          <p:nvPr/>
        </p:nvPicPr>
        <p:blipFill>
          <a:blip r:embed="rId7"/>
          <a:stretch>
            <a:fillRect/>
          </a:stretch>
        </p:blipFill>
        <p:spPr>
          <a:xfrm>
            <a:off x="8170063" y="3778431"/>
            <a:ext cx="3512599" cy="2794219"/>
          </a:xfrm>
          <a:prstGeom prst="rect">
            <a:avLst/>
          </a:prstGeom>
        </p:spPr>
      </p:pic>
      <p:sp>
        <p:nvSpPr>
          <p:cNvPr id="8" name="TextBox 7"/>
          <p:cNvSpPr txBox="1"/>
          <p:nvPr/>
        </p:nvSpPr>
        <p:spPr>
          <a:xfrm>
            <a:off x="233916" y="148856"/>
            <a:ext cx="5932968" cy="738664"/>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Neural Style </a:t>
            </a:r>
            <a:r>
              <a:rPr lang="en-US" altLang="zh-CN" sz="2400" b="1" dirty="0" smtClean="0">
                <a:latin typeface="微软雅黑" panose="020B0503020204020204" pitchFamily="34" charset="-122"/>
                <a:ea typeface="微软雅黑" panose="020B0503020204020204" pitchFamily="34" charset="-122"/>
                <a:cs typeface="Times New Roman" panose="02020603050405020304" pitchFamily="18" charset="0"/>
              </a:rPr>
              <a:t>Transfer</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项目剖析与演示</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sp>
        <p:nvSpPr>
          <p:cNvPr id="9" name="TextBox 8"/>
          <p:cNvSpPr txBox="1"/>
          <p:nvPr/>
        </p:nvSpPr>
        <p:spPr>
          <a:xfrm>
            <a:off x="2269661" y="1068881"/>
            <a:ext cx="8337884"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用不同的</a:t>
            </a:r>
            <a:r>
              <a:rPr lang="en-US" altLang="zh-CN" sz="2800" b="1" dirty="0" smtClean="0">
                <a:latin typeface="微软雅黑" panose="020B0503020204020204" pitchFamily="34" charset="-122"/>
                <a:ea typeface="微软雅黑" panose="020B0503020204020204" pitchFamily="34" charset="-122"/>
              </a:rPr>
              <a:t>style image</a:t>
            </a:r>
            <a:r>
              <a:rPr lang="zh-CN" altLang="en-US" sz="2800" b="1" dirty="0" smtClean="0">
                <a:latin typeface="微软雅黑" panose="020B0503020204020204" pitchFamily="34" charset="-122"/>
                <a:ea typeface="微软雅黑" panose="020B0503020204020204" pitchFamily="34" charset="-122"/>
              </a:rPr>
              <a:t>对同一</a:t>
            </a:r>
            <a:r>
              <a:rPr lang="zh-CN" altLang="en-US" sz="2800" b="1" dirty="0">
                <a:latin typeface="微软雅黑" panose="020B0503020204020204" pitchFamily="34" charset="-122"/>
                <a:ea typeface="微软雅黑" panose="020B0503020204020204" pitchFamily="34" charset="-122"/>
              </a:rPr>
              <a:t>图</a:t>
            </a:r>
            <a:r>
              <a:rPr lang="zh-CN" altLang="en-US" sz="2800" b="1" dirty="0" smtClean="0">
                <a:latin typeface="微软雅黑" panose="020B0503020204020204" pitchFamily="34" charset="-122"/>
                <a:ea typeface="微软雅黑" panose="020B0503020204020204" pitchFamily="34" charset="-122"/>
              </a:rPr>
              <a:t>像进行画风迁移</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89986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9700"/>
          <a:stretch/>
        </p:blipFill>
        <p:spPr>
          <a:xfrm>
            <a:off x="362956" y="929690"/>
            <a:ext cx="11671470" cy="592831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1583" y="1770944"/>
            <a:ext cx="2274204" cy="2274204"/>
          </a:xfrm>
          <a:prstGeom prst="rect">
            <a:avLst/>
          </a:prstGeom>
        </p:spPr>
      </p:pic>
      <p:sp>
        <p:nvSpPr>
          <p:cNvPr id="4" name="TextBox 3"/>
          <p:cNvSpPr txBox="1"/>
          <p:nvPr/>
        </p:nvSpPr>
        <p:spPr>
          <a:xfrm>
            <a:off x="7983735" y="4162106"/>
            <a:ext cx="3910149" cy="58477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Scan Me✧(≖ ◡ </a:t>
            </a:r>
            <a:r>
              <a:rPr lang="en-US" altLang="zh-CN" sz="3200" b="1" dirty="0" smtClean="0">
                <a:solidFill>
                  <a:schemeClr val="bg1"/>
                </a:solidFill>
                <a:latin typeface="微软雅黑" panose="020B0503020204020204" pitchFamily="34" charset="-122"/>
                <a:ea typeface="微软雅黑" panose="020B0503020204020204" pitchFamily="34" charset="-122"/>
              </a:rPr>
              <a:t>≖)</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5" name="Rectangle 4"/>
          <p:cNvSpPr/>
          <p:nvPr/>
        </p:nvSpPr>
        <p:spPr>
          <a:xfrm>
            <a:off x="111218" y="172553"/>
            <a:ext cx="8130111" cy="523220"/>
          </a:xfrm>
          <a:prstGeom prst="rect">
            <a:avLst/>
          </a:prstGeom>
        </p:spPr>
        <p:txBody>
          <a:bodyPr wrap="none">
            <a:spAutoFit/>
          </a:bodyPr>
          <a:lstStyle/>
          <a:p>
            <a:r>
              <a:rPr lang="en-US" altLang="zh-CN" sz="2800" b="1" dirty="0">
                <a:latin typeface="微软雅黑" panose="020B0503020204020204" pitchFamily="34" charset="-122"/>
                <a:ea typeface="微软雅黑" panose="020B0503020204020204" pitchFamily="34" charset="-122"/>
              </a:rPr>
              <a:t>TensorFlow Android Demon</a:t>
            </a:r>
            <a:r>
              <a:rPr lang="zh-CN" altLang="en-US" sz="2800" b="1" dirty="0">
                <a:latin typeface="微软雅黑" panose="020B0503020204020204" pitchFamily="34" charset="-122"/>
                <a:ea typeface="微软雅黑" panose="020B0503020204020204" pitchFamily="34" charset="-122"/>
              </a:rPr>
              <a:t>展</a:t>
            </a:r>
            <a:r>
              <a:rPr lang="zh-CN" altLang="en-US" sz="2800" b="1" dirty="0" smtClean="0">
                <a:latin typeface="微软雅黑" panose="020B0503020204020204" pitchFamily="34" charset="-122"/>
                <a:ea typeface="微软雅黑" panose="020B0503020204020204" pitchFamily="34" charset="-122"/>
              </a:rPr>
              <a:t>示</a:t>
            </a:r>
            <a:r>
              <a:rPr lang="en-US" altLang="zh-CN" sz="2800" b="1" dirty="0" smtClean="0">
                <a:latin typeface="微软雅黑" panose="020B0503020204020204" pitchFamily="34" charset="-122"/>
                <a:ea typeface="微软雅黑" panose="020B0503020204020204" pitchFamily="34" charset="-122"/>
              </a:rPr>
              <a:t>——TF Style</a:t>
            </a:r>
            <a:endParaRPr lang="zh-CN" altLang="en-US" sz="2800" b="1" dirty="0">
              <a:latin typeface="微软雅黑" panose="020B0503020204020204" pitchFamily="34" charset="-122"/>
              <a:ea typeface="微软雅黑" panose="020B0503020204020204" pitchFamily="34" charset="-122"/>
            </a:endParaRPr>
          </a:p>
        </p:txBody>
      </p:sp>
      <p:pic>
        <p:nvPicPr>
          <p:cNvPr id="7" name="Picture 6"/>
          <p:cNvPicPr>
            <a:picLocks noChangeAspect="1"/>
          </p:cNvPicPr>
          <p:nvPr/>
        </p:nvPicPr>
        <p:blipFill>
          <a:blip r:embed="rId5"/>
          <a:stretch>
            <a:fillRect/>
          </a:stretch>
        </p:blipFill>
        <p:spPr>
          <a:xfrm>
            <a:off x="1306368" y="1647506"/>
            <a:ext cx="2697347" cy="479528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p:cNvPicPr>
            <a:picLocks noChangeAspect="1"/>
          </p:cNvPicPr>
          <p:nvPr/>
        </p:nvPicPr>
        <p:blipFill>
          <a:blip r:embed="rId6"/>
          <a:stretch>
            <a:fillRect/>
          </a:stretch>
        </p:blipFill>
        <p:spPr>
          <a:xfrm>
            <a:off x="1216075" y="1530818"/>
            <a:ext cx="2900846" cy="515706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3468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49530" y="426718"/>
            <a:ext cx="8351520" cy="5570756"/>
          </a:xfrm>
          <a:prstGeom prst="rect">
            <a:avLst/>
          </a:prstGeom>
          <a:noFill/>
        </p:spPr>
        <p:txBody>
          <a:bodyPr wrap="square" rtlCol="0">
            <a:spAutoFit/>
          </a:bodyPr>
          <a:lstStyle/>
          <a:p>
            <a:pPr>
              <a:lnSpc>
                <a:spcPct val="200000"/>
              </a:lnSpc>
            </a:pPr>
            <a:r>
              <a:rPr lang="zh-CN" altLang="en-US" sz="3200" b="1" dirty="0" smtClean="0">
                <a:latin typeface="微软雅黑" panose="020B0503020204020204" pitchFamily="34" charset="-122"/>
                <a:ea typeface="微软雅黑" panose="020B0503020204020204" pitchFamily="34" charset="-122"/>
                <a:cs typeface="Times New Roman" panose="02020603050405020304" pitchFamily="18" charset="0"/>
              </a:rPr>
              <a:t>目录 </a:t>
            </a:r>
            <a:r>
              <a:rPr lang="en-US" altLang="zh-CN" sz="3200" b="1" dirty="0" smtClean="0">
                <a:latin typeface="微软雅黑" panose="020B0503020204020204" pitchFamily="34" charset="-122"/>
                <a:ea typeface="微软雅黑" panose="020B0503020204020204" pitchFamily="34" charset="-122"/>
                <a:cs typeface="Times New Roman" panose="02020603050405020304" pitchFamily="18" charset="0"/>
              </a:rPr>
              <a:t>content</a:t>
            </a:r>
          </a:p>
          <a:p>
            <a:pPr marL="342900" indent="-342900">
              <a:lnSpc>
                <a:spcPct val="200000"/>
              </a:lnSpc>
              <a:buFont typeface="+mj-ea"/>
              <a:buAutoNum type="circleNumDbPlain"/>
            </a:pPr>
            <a:r>
              <a:rPr lang="en-US" altLang="zh-CN" sz="3200" b="1" dirty="0" smtClean="0">
                <a:latin typeface="微软雅黑" panose="020B0503020204020204" pitchFamily="34" charset="-122"/>
                <a:ea typeface="微软雅黑" panose="020B0503020204020204" pitchFamily="34" charset="-122"/>
                <a:cs typeface="Times New Roman" panose="02020603050405020304" pitchFamily="18" charset="0"/>
              </a:rPr>
              <a:t>DeepDream </a:t>
            </a:r>
            <a:r>
              <a:rPr lang="zh-CN" altLang="en-US" sz="3200" b="1" dirty="0" smtClean="0">
                <a:latin typeface="微软雅黑" panose="020B0503020204020204" pitchFamily="34" charset="-122"/>
                <a:ea typeface="微软雅黑" panose="020B0503020204020204" pitchFamily="34" charset="-122"/>
                <a:cs typeface="Times New Roman" panose="02020603050405020304" pitchFamily="18" charset="0"/>
              </a:rPr>
              <a:t>项目剖析与演示</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Font typeface="+mj-ea"/>
              <a:buAutoNum type="circleNumDbPlain"/>
            </a:pPr>
            <a:r>
              <a:rPr lang="en-US" altLang="zh-CN" sz="3200" b="1" dirty="0" smtClean="0">
                <a:latin typeface="微软雅黑" panose="020B0503020204020204" pitchFamily="34" charset="-122"/>
                <a:ea typeface="微软雅黑" panose="020B0503020204020204" pitchFamily="34" charset="-122"/>
                <a:cs typeface="Times New Roman" panose="02020603050405020304" pitchFamily="18" charset="0"/>
              </a:rPr>
              <a:t> Neural Style Transfer</a:t>
            </a:r>
            <a:r>
              <a:rPr lang="zh-CN" altLang="en-US" sz="3200" b="1" dirty="0" smtClean="0">
                <a:latin typeface="微软雅黑" panose="020B0503020204020204" pitchFamily="34" charset="-122"/>
                <a:ea typeface="微软雅黑" panose="020B0503020204020204" pitchFamily="34" charset="-122"/>
                <a:cs typeface="Times New Roman" panose="02020603050405020304" pitchFamily="18" charset="0"/>
              </a:rPr>
              <a:t>项目剖析与演示</a:t>
            </a:r>
            <a:endParaRPr lang="en-US" altLang="zh-CN" sz="3200" b="1"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Font typeface="+mj-ea"/>
              <a:buAutoNum type="circleNumDbPlain"/>
            </a:pPr>
            <a:r>
              <a:rPr lang="en-US" altLang="zh-CN" sz="3200" b="1" dirty="0" smtClean="0">
                <a:latin typeface="微软雅黑" panose="020B0503020204020204" pitchFamily="34" charset="-122"/>
                <a:ea typeface="微软雅黑" panose="020B0503020204020204" pitchFamily="34" charset="-122"/>
                <a:cs typeface="Times New Roman" panose="02020603050405020304" pitchFamily="18" charset="0"/>
              </a:rPr>
              <a:t> TensorFlow Android Demon</a:t>
            </a:r>
            <a:r>
              <a:rPr lang="zh-CN" altLang="en-US" sz="3200" b="1" dirty="0" smtClean="0">
                <a:latin typeface="微软雅黑" panose="020B0503020204020204" pitchFamily="34" charset="-122"/>
                <a:ea typeface="微软雅黑" panose="020B0503020204020204" pitchFamily="34" charset="-122"/>
                <a:cs typeface="Times New Roman" panose="02020603050405020304" pitchFamily="18" charset="0"/>
              </a:rPr>
              <a:t>展示</a:t>
            </a:r>
            <a:endParaRPr lang="en-US" altLang="zh-CN" sz="3200" b="1"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Font typeface="+mj-ea"/>
              <a:buAutoNum type="circleNumDbPlain"/>
            </a:pPr>
            <a:r>
              <a:rPr lang="zh-CN" altLang="en-US" sz="3200" b="1" dirty="0" smtClean="0">
                <a:latin typeface="微软雅黑" panose="020B0503020204020204" pitchFamily="34" charset="-122"/>
                <a:ea typeface="微软雅黑" panose="020B0503020204020204" pitchFamily="34" charset="-122"/>
                <a:cs typeface="Times New Roman" panose="02020603050405020304" pitchFamily="18" charset="0"/>
              </a:rPr>
              <a:t> 展</a:t>
            </a: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望</a:t>
            </a:r>
            <a:endParaRPr lang="en-US" altLang="zh-CN" sz="3200" b="1"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Font typeface="+mj-ea"/>
              <a:buAutoNum type="circleNumDbPlain"/>
            </a:pP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491642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1432" y="449645"/>
            <a:ext cx="5932968" cy="461665"/>
          </a:xfrm>
          <a:prstGeom prst="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展望</a:t>
            </a:r>
            <a:endParaRPr lang="zh-CN" altLang="en-US" dirty="0"/>
          </a:p>
        </p:txBody>
      </p:sp>
      <p:sp>
        <p:nvSpPr>
          <p:cNvPr id="3" name="TextBox 2"/>
          <p:cNvSpPr txBox="1"/>
          <p:nvPr/>
        </p:nvSpPr>
        <p:spPr>
          <a:xfrm>
            <a:off x="811432" y="1142999"/>
            <a:ext cx="9210873" cy="4401205"/>
          </a:xfrm>
          <a:prstGeom prst="rect">
            <a:avLst/>
          </a:prstGeom>
          <a:noFill/>
        </p:spPr>
        <p:txBody>
          <a:bodyPr wrap="square" rtlCol="0">
            <a:spAutoFit/>
          </a:bodyPr>
          <a:lstStyle/>
          <a:p>
            <a:pPr marL="342900" indent="-342900">
              <a:lnSpc>
                <a:spcPct val="200000"/>
              </a:lnSpc>
              <a:buAutoNum type="arabicPeriod"/>
            </a:pPr>
            <a:r>
              <a:rPr lang="zh-CN" altLang="en-US" sz="2800" b="1" dirty="0" smtClean="0">
                <a:latin typeface="微软雅黑" panose="020B0503020204020204" pitchFamily="34" charset="-122"/>
                <a:ea typeface="微软雅黑" panose="020B0503020204020204" pitchFamily="34" charset="-122"/>
              </a:rPr>
              <a:t> 提高高分辨率图像的生成速度，降低过程中的内存与时间消耗。</a:t>
            </a:r>
            <a:endParaRPr lang="en-US" altLang="zh-CN" sz="2800" b="1" dirty="0" smtClean="0">
              <a:latin typeface="微软雅黑" panose="020B0503020204020204" pitchFamily="34" charset="-122"/>
              <a:ea typeface="微软雅黑" panose="020B0503020204020204" pitchFamily="34" charset="-122"/>
            </a:endParaRPr>
          </a:p>
          <a:p>
            <a:pPr marL="342900" indent="-342900">
              <a:lnSpc>
                <a:spcPct val="200000"/>
              </a:lnSpc>
              <a:buAutoNum type="arabicPeriod"/>
            </a:pPr>
            <a:r>
              <a:rPr lang="zh-CN" altLang="en-US" sz="2800" b="1" dirty="0" smtClean="0">
                <a:latin typeface="微软雅黑" panose="020B0503020204020204" pitchFamily="34" charset="-122"/>
                <a:ea typeface="微软雅黑" panose="020B0503020204020204" pitchFamily="34" charset="-122"/>
              </a:rPr>
              <a:t> 可视化不同的种类的神经网络，不仅是图像，还有语音识别网络、文本分析网络等，提高圣经网络的可解释性，从而更好地优化现有神经网络。</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93660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0298" y="0"/>
            <a:ext cx="3721997" cy="701647"/>
          </a:xfrm>
        </p:spPr>
        <p:txBody>
          <a:bodyPr>
            <a:normAutofit/>
          </a:bodyPr>
          <a:lstStyle/>
          <a:p>
            <a:r>
              <a:rPr lang="zh-CN" altLang="en-US" sz="2800" b="1" dirty="0">
                <a:latin typeface="微软雅黑" panose="020B0503020204020204" pitchFamily="34" charset="-122"/>
                <a:ea typeface="微软雅黑" panose="020B0503020204020204" pitchFamily="34" charset="-122"/>
              </a:rPr>
              <a:t>参考文</a:t>
            </a:r>
            <a:r>
              <a:rPr lang="zh-CN" altLang="en-US" sz="2800" b="1" dirty="0" smtClean="0">
                <a:latin typeface="微软雅黑" panose="020B0503020204020204" pitchFamily="34" charset="-122"/>
                <a:ea typeface="微软雅黑" panose="020B0503020204020204" pitchFamily="34" charset="-122"/>
              </a:rPr>
              <a:t>献 </a:t>
            </a:r>
            <a:r>
              <a:rPr lang="en-US" altLang="zh-CN" sz="2800" b="1" dirty="0" smtClean="0">
                <a:latin typeface="Times New Roman" panose="02020603050405020304" pitchFamily="18" charset="0"/>
                <a:ea typeface="微软雅黑" panose="020B0503020204020204" pitchFamily="34" charset="-122"/>
                <a:cs typeface="Times New Roman" panose="02020603050405020304" pitchFamily="18" charset="0"/>
              </a:rPr>
              <a:t>References</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内容占位符 2"/>
          <p:cNvSpPr>
            <a:spLocks noGrp="1"/>
          </p:cNvSpPr>
          <p:nvPr>
            <p:ph idx="1"/>
          </p:nvPr>
        </p:nvSpPr>
        <p:spPr>
          <a:xfrm>
            <a:off x="200298" y="569299"/>
            <a:ext cx="11861074" cy="4351338"/>
          </a:xfrm>
        </p:spPr>
        <p:txBody>
          <a:bodyPr>
            <a:noAutofit/>
          </a:bodyPr>
          <a:lstStyle/>
          <a:p>
            <a:pPr marL="0" indent="0">
              <a:lnSpc>
                <a:spcPct val="150000"/>
              </a:lnSpc>
              <a:buNone/>
            </a:pPr>
            <a:r>
              <a:rPr lang="en-US" altLang="zh-CN" sz="2000" dirty="0" smtClean="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1]Justin Johnson, Alexandre </a:t>
            </a:r>
            <a:r>
              <a:rPr lang="en-US" altLang="zh-CN" sz="2000" dirty="0" err="1">
                <a:latin typeface="Times New Roman" panose="02020603050405020304" pitchFamily="18" charset="0"/>
                <a:cs typeface="Times New Roman" panose="02020603050405020304" pitchFamily="18" charset="0"/>
              </a:rPr>
              <a:t>Alahi</a:t>
            </a:r>
            <a:r>
              <a:rPr lang="en-US" altLang="zh-CN" sz="2000" dirty="0">
                <a:latin typeface="Times New Roman" panose="02020603050405020304" pitchFamily="18" charset="0"/>
                <a:cs typeface="Times New Roman" panose="02020603050405020304" pitchFamily="18" charset="0"/>
              </a:rPr>
              <a:t>,  Li </a:t>
            </a:r>
            <a:r>
              <a:rPr lang="en-US" altLang="zh-CN" sz="2000" dirty="0" err="1">
                <a:latin typeface="Times New Roman" panose="02020603050405020304" pitchFamily="18" charset="0"/>
                <a:cs typeface="Times New Roman" panose="02020603050405020304" pitchFamily="18" charset="0"/>
              </a:rPr>
              <a:t>Fei-Fei.perceptual</a:t>
            </a:r>
            <a:r>
              <a:rPr lang="en-US" altLang="zh-CN" sz="2000" dirty="0">
                <a:latin typeface="Times New Roman" panose="02020603050405020304" pitchFamily="18" charset="0"/>
                <a:cs typeface="Times New Roman" panose="02020603050405020304" pitchFamily="18" charset="0"/>
              </a:rPr>
              <a:t> losses for real time style transfer and super resolution[J/OL].https://cs.stanford.edu/people/</a:t>
            </a:r>
            <a:r>
              <a:rPr lang="en-US" altLang="zh-CN" sz="2000" dirty="0" err="1">
                <a:latin typeface="Times New Roman" panose="02020603050405020304" pitchFamily="18" charset="0"/>
                <a:cs typeface="Times New Roman" panose="02020603050405020304" pitchFamily="18" charset="0"/>
              </a:rPr>
              <a:t>jcjohns</a:t>
            </a:r>
            <a:r>
              <a:rPr lang="en-US" altLang="zh-CN" sz="2000" dirty="0">
                <a:latin typeface="Times New Roman" panose="02020603050405020304" pitchFamily="18" charset="0"/>
                <a:cs typeface="Times New Roman" panose="02020603050405020304" pitchFamily="18" charset="0"/>
              </a:rPr>
              <a:t>/papers/eccv16/JohnsonECCV16.pdf,2016.</a:t>
            </a:r>
          </a:p>
          <a:p>
            <a:pPr marL="0" indent="0">
              <a:lnSpc>
                <a:spcPct val="150000"/>
              </a:lnSpc>
              <a:buNone/>
            </a:pPr>
            <a:r>
              <a:rPr lang="en-US" altLang="zh-CN" sz="2000" dirty="0">
                <a:latin typeface="Times New Roman" panose="02020603050405020304" pitchFamily="18" charset="0"/>
                <a:cs typeface="Times New Roman" panose="02020603050405020304" pitchFamily="18" charset="0"/>
              </a:rPr>
              <a:t>[2]Leon A. </a:t>
            </a:r>
            <a:r>
              <a:rPr lang="en-US" altLang="zh-CN" sz="2000" dirty="0" err="1">
                <a:latin typeface="Times New Roman" panose="02020603050405020304" pitchFamily="18" charset="0"/>
                <a:cs typeface="Times New Roman" panose="02020603050405020304" pitchFamily="18" charset="0"/>
              </a:rPr>
              <a:t>Gatys</a:t>
            </a:r>
            <a:r>
              <a:rPr lang="en-US" altLang="zh-CN" sz="2000" dirty="0">
                <a:latin typeface="Times New Roman" panose="02020603050405020304" pitchFamily="18" charset="0"/>
                <a:cs typeface="Times New Roman" panose="02020603050405020304" pitchFamily="18" charset="0"/>
              </a:rPr>
              <a:t> ,Alexander S. Ecker, Matthias </a:t>
            </a:r>
            <a:r>
              <a:rPr lang="en-US" altLang="zh-CN" sz="2000" dirty="0" err="1">
                <a:latin typeface="Times New Roman" panose="02020603050405020304" pitchFamily="18" charset="0"/>
                <a:cs typeface="Times New Roman" panose="02020603050405020304" pitchFamily="18" charset="0"/>
              </a:rPr>
              <a:t>Bethge.Image</a:t>
            </a:r>
            <a:r>
              <a:rPr lang="en-US" altLang="zh-CN" sz="2000" dirty="0">
                <a:latin typeface="Times New Roman" panose="02020603050405020304" pitchFamily="18" charset="0"/>
                <a:cs typeface="Times New Roman" panose="02020603050405020304" pitchFamily="18" charset="0"/>
              </a:rPr>
              <a:t> Style Transfer Using Convolutional Neural Networks[J/OL].https://www.cv-foundation.org/openaccess/content_cvpr_2016/papers/Gatys_Image_Style_Transfer_CVPR_2016_paper.pdf,2016.</a:t>
            </a:r>
          </a:p>
          <a:p>
            <a:pPr marL="0" indent="0">
              <a:lnSpc>
                <a:spcPct val="150000"/>
              </a:lnSpc>
              <a:buNone/>
            </a:pPr>
            <a:r>
              <a:rPr lang="en-US" altLang="zh-CN" sz="2000" dirty="0">
                <a:latin typeface="Times New Roman" panose="02020603050405020304" pitchFamily="18" charset="0"/>
                <a:cs typeface="Times New Roman" panose="02020603050405020304" pitchFamily="18" charset="0"/>
              </a:rPr>
              <a:t>[3]Leon A. </a:t>
            </a:r>
            <a:r>
              <a:rPr lang="en-US" altLang="zh-CN" sz="2000" dirty="0" err="1">
                <a:latin typeface="Times New Roman" panose="02020603050405020304" pitchFamily="18" charset="0"/>
                <a:cs typeface="Times New Roman" panose="02020603050405020304" pitchFamily="18" charset="0"/>
              </a:rPr>
              <a:t>Gatys</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Alexander S. Ecker</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Matthias </a:t>
            </a:r>
            <a:r>
              <a:rPr lang="en-US" altLang="zh-CN" sz="2000" dirty="0" err="1">
                <a:latin typeface="Times New Roman" panose="02020603050405020304" pitchFamily="18" charset="0"/>
                <a:cs typeface="Times New Roman" panose="02020603050405020304" pitchFamily="18" charset="0"/>
              </a:rPr>
              <a:t>Bethge.Texture</a:t>
            </a:r>
            <a:r>
              <a:rPr lang="en-US" altLang="zh-CN" sz="2000" dirty="0">
                <a:latin typeface="Times New Roman" panose="02020603050405020304" pitchFamily="18" charset="0"/>
                <a:cs typeface="Times New Roman" panose="02020603050405020304" pitchFamily="18" charset="0"/>
              </a:rPr>
              <a:t> Synthesis Using Convolutional Neural Networks[J/OL].https://arxiv.org/pdf/1505.07376.pdf,2015.</a:t>
            </a:r>
          </a:p>
          <a:p>
            <a:pPr marL="0" indent="0">
              <a:lnSpc>
                <a:spcPct val="150000"/>
              </a:lnSpc>
              <a:buNone/>
            </a:pPr>
            <a:r>
              <a:rPr lang="en-US" altLang="zh-CN" sz="2000" dirty="0">
                <a:latin typeface="Times New Roman" panose="02020603050405020304" pitchFamily="18" charset="0"/>
                <a:cs typeface="Times New Roman" panose="02020603050405020304" pitchFamily="18" charset="0"/>
              </a:rPr>
              <a:t>[4]Leon A. </a:t>
            </a:r>
            <a:r>
              <a:rPr lang="en-US" altLang="zh-CN" sz="2000" dirty="0" err="1">
                <a:latin typeface="Times New Roman" panose="02020603050405020304" pitchFamily="18" charset="0"/>
                <a:cs typeface="Times New Roman" panose="02020603050405020304" pitchFamily="18" charset="0"/>
              </a:rPr>
              <a:t>Gatys</a:t>
            </a:r>
            <a:r>
              <a:rPr lang="en-US" altLang="zh-CN" sz="2000" dirty="0">
                <a:latin typeface="Times New Roman" panose="02020603050405020304" pitchFamily="18" charset="0"/>
                <a:cs typeface="Times New Roman" panose="02020603050405020304" pitchFamily="18" charset="0"/>
              </a:rPr>
              <a:t> ,Alexander S. Ecker, Matthias </a:t>
            </a:r>
            <a:r>
              <a:rPr lang="en-US" altLang="zh-CN" sz="2000" dirty="0" err="1">
                <a:latin typeface="Times New Roman" panose="02020603050405020304" pitchFamily="18" charset="0"/>
                <a:cs typeface="Times New Roman" panose="02020603050405020304" pitchFamily="18" charset="0"/>
              </a:rPr>
              <a:t>Bethge.A</a:t>
            </a:r>
            <a:r>
              <a:rPr lang="en-US" altLang="zh-CN" sz="2000" dirty="0">
                <a:latin typeface="Times New Roman" panose="02020603050405020304" pitchFamily="18" charset="0"/>
                <a:cs typeface="Times New Roman" panose="02020603050405020304" pitchFamily="18" charset="0"/>
              </a:rPr>
              <a:t> Neural Algorithm of Artistic Style[J/OL].https://arxiv.org/pdf/1508.06576.pdf,2015.</a:t>
            </a:r>
          </a:p>
          <a:p>
            <a:pPr marL="0" indent="0">
              <a:lnSpc>
                <a:spcPct val="150000"/>
              </a:lnSpc>
              <a:buNone/>
            </a:pPr>
            <a:r>
              <a:rPr lang="en-US" altLang="zh-CN" sz="2000" dirty="0">
                <a:latin typeface="Times New Roman" panose="02020603050405020304" pitchFamily="18" charset="0"/>
                <a:cs typeface="Times New Roman" panose="02020603050405020304" pitchFamily="18" charset="0"/>
              </a:rPr>
              <a:t>[5]Christian </a:t>
            </a:r>
            <a:r>
              <a:rPr lang="en-US" altLang="zh-CN" sz="2000" dirty="0" err="1">
                <a:latin typeface="Times New Roman" panose="02020603050405020304" pitchFamily="18" charset="0"/>
                <a:cs typeface="Times New Roman" panose="02020603050405020304" pitchFamily="18" charset="0"/>
              </a:rPr>
              <a:t>Szegedy</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Wei Liu</a:t>
            </a:r>
            <a:r>
              <a:rPr lang="zh-CN" altLang="en-US"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Yangqing</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Jia</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Pierre </a:t>
            </a:r>
            <a:r>
              <a:rPr lang="en-US" altLang="zh-CN" sz="2000" dirty="0" err="1">
                <a:latin typeface="Times New Roman" panose="02020603050405020304" pitchFamily="18" charset="0"/>
                <a:cs typeface="Times New Roman" panose="02020603050405020304" pitchFamily="18" charset="0"/>
              </a:rPr>
              <a:t>Sermanet</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Scott Reed</a:t>
            </a:r>
            <a:r>
              <a:rPr lang="zh-CN" altLang="en-US"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Dragomir</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Anguelov</a:t>
            </a:r>
            <a:r>
              <a:rPr lang="zh-CN" altLang="en-US"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Dumitru</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Erhan</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Vincent </a:t>
            </a:r>
            <a:r>
              <a:rPr lang="en-US" altLang="zh-CN" sz="2000" dirty="0" err="1">
                <a:latin typeface="Times New Roman" panose="02020603050405020304" pitchFamily="18" charset="0"/>
                <a:cs typeface="Times New Roman" panose="02020603050405020304" pitchFamily="18" charset="0"/>
              </a:rPr>
              <a:t>Vanhoucke</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Andrew </a:t>
            </a:r>
            <a:r>
              <a:rPr lang="en-US" altLang="zh-CN" sz="2000" dirty="0" err="1">
                <a:latin typeface="Times New Roman" panose="02020603050405020304" pitchFamily="18" charset="0"/>
                <a:cs typeface="Times New Roman" panose="02020603050405020304" pitchFamily="18" charset="0"/>
              </a:rPr>
              <a:t>Rabinovich.Going</a:t>
            </a:r>
            <a:r>
              <a:rPr lang="en-US" altLang="zh-CN" sz="2000" dirty="0">
                <a:latin typeface="Times New Roman" panose="02020603050405020304" pitchFamily="18" charset="0"/>
                <a:cs typeface="Times New Roman" panose="02020603050405020304" pitchFamily="18" charset="0"/>
              </a:rPr>
              <a:t> deeper with convolutions[J/OL].https://arxiv.org/pdf/1409.4842.pdf,2014.</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52418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subTitle" sz="quarter" idx="4294967295"/>
          </p:nvPr>
        </p:nvSpPr>
        <p:spPr>
          <a:xfrm>
            <a:off x="2855640" y="3006090"/>
            <a:ext cx="6400800" cy="1503030"/>
          </a:xfrm>
        </p:spPr>
        <p:txBody>
          <a:bodyPr vert="horz" lIns="91440" tIns="45720" rIns="91440" bIns="45720" rtlCol="0">
            <a:normAutofit/>
          </a:bodyPr>
          <a:lstStyle/>
          <a:p>
            <a:pPr marL="0" indent="0" algn="ctr">
              <a:buNone/>
            </a:pPr>
            <a:r>
              <a:rPr lang="en-US" altLang="zh-CN" sz="8000" dirty="0" smtClean="0">
                <a:latin typeface="仿宋" panose="02010609060101010101" pitchFamily="49" charset="-122"/>
                <a:ea typeface="仿宋" panose="02010609060101010101" pitchFamily="49" charset="-122"/>
              </a:rPr>
              <a:t>Thanks</a:t>
            </a:r>
            <a:r>
              <a:rPr lang="en-US" altLang="zh-CN" sz="8000" dirty="0">
                <a:latin typeface="仿宋" panose="02010609060101010101" pitchFamily="49" charset="-122"/>
                <a:ea typeface="仿宋" panose="02010609060101010101" pitchFamily="49" charset="-122"/>
              </a:rPr>
              <a:t>!</a:t>
            </a:r>
            <a:endParaRPr lang="zh-CN" altLang="en-US" sz="8000" dirty="0">
              <a:latin typeface="仿宋" panose="02010609060101010101" pitchFamily="49" charset="-122"/>
              <a:ea typeface="仿宋" panose="02010609060101010101" pitchFamily="49" charset="-122"/>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6125" y="285046"/>
            <a:ext cx="1989909" cy="1989909"/>
          </a:xfrm>
          <a:prstGeom prst="rect">
            <a:avLst/>
          </a:prstGeom>
        </p:spPr>
      </p:pic>
      <p:sp>
        <p:nvSpPr>
          <p:cNvPr id="6" name="TextBox 5"/>
          <p:cNvSpPr txBox="1"/>
          <p:nvPr/>
        </p:nvSpPr>
        <p:spPr>
          <a:xfrm>
            <a:off x="8296319" y="2274955"/>
            <a:ext cx="3910149" cy="1482650"/>
          </a:xfrm>
          <a:prstGeom prst="rect">
            <a:avLst/>
          </a:prstGeom>
          <a:noFill/>
        </p:spPr>
        <p:txBody>
          <a:bodyPr wrap="square" rtlCol="0">
            <a:spAutoFit/>
          </a:bodyPr>
          <a:lstStyle/>
          <a:p>
            <a:pPr>
              <a:lnSpc>
                <a:spcPct val="150000"/>
              </a:lnSpc>
            </a:pPr>
            <a:r>
              <a:rPr lang="en-US" altLang="zh-CN" sz="3200" b="1" dirty="0">
                <a:latin typeface="微软雅黑" panose="020B0503020204020204" pitchFamily="34" charset="-122"/>
                <a:ea typeface="微软雅黑" panose="020B0503020204020204" pitchFamily="34" charset="-122"/>
              </a:rPr>
              <a:t>Scan Me✧(≖ ◡ </a:t>
            </a:r>
            <a:r>
              <a:rPr lang="en-US" altLang="zh-CN" sz="3200" b="1" dirty="0" smtClean="0">
                <a:latin typeface="微软雅黑" panose="020B0503020204020204" pitchFamily="34" charset="-122"/>
                <a:ea typeface="微软雅黑" panose="020B0503020204020204" pitchFamily="34" charset="-122"/>
              </a:rPr>
              <a:t>≖)</a:t>
            </a:r>
          </a:p>
          <a:p>
            <a:pPr>
              <a:lnSpc>
                <a:spcPct val="150000"/>
              </a:lnSpc>
            </a:pPr>
            <a:r>
              <a:rPr lang="zh-CN" altLang="en-US" sz="3200" b="1" dirty="0" smtClean="0">
                <a:latin typeface="微软雅黑" panose="020B0503020204020204" pitchFamily="34" charset="-122"/>
                <a:ea typeface="微软雅黑" panose="020B0503020204020204" pitchFamily="34" charset="-122"/>
              </a:rPr>
              <a:t>会获得</a:t>
            </a:r>
            <a:r>
              <a:rPr lang="en-US" altLang="zh-CN" sz="3200" b="1" dirty="0" smtClean="0">
                <a:latin typeface="微软雅黑" panose="020B0503020204020204" pitchFamily="34" charset="-122"/>
                <a:ea typeface="微软雅黑" panose="020B0503020204020204" pitchFamily="34" charset="-122"/>
              </a:rPr>
              <a:t>1+3</a:t>
            </a:r>
            <a:r>
              <a:rPr lang="zh-CN" altLang="en-US" sz="3200" b="1" dirty="0" smtClean="0">
                <a:latin typeface="微软雅黑" panose="020B0503020204020204" pitchFamily="34" charset="-122"/>
                <a:ea typeface="微软雅黑" panose="020B0503020204020204" pitchFamily="34" charset="-122"/>
              </a:rPr>
              <a:t>种惊喜</a:t>
            </a:r>
            <a:r>
              <a:rPr lang="zh-CN" altLang="en-US" sz="3200" b="1" dirty="0">
                <a:latin typeface="微软雅黑" panose="020B0503020204020204" pitchFamily="34" charset="-122"/>
                <a:ea typeface="微软雅黑" panose="020B0503020204020204" pitchFamily="34" charset="-122"/>
              </a:rPr>
              <a:t>哦</a:t>
            </a:r>
          </a:p>
        </p:txBody>
      </p:sp>
    </p:spTree>
    <p:extLst>
      <p:ext uri="{BB962C8B-B14F-4D97-AF65-F5344CB8AC3E}">
        <p14:creationId xmlns:p14="http://schemas.microsoft.com/office/powerpoint/2010/main" val="2516904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51272" y="861941"/>
            <a:ext cx="5325047" cy="4075887"/>
          </a:xfrm>
          <a:prstGeom prst="rect">
            <a:avLst/>
          </a:prstGeom>
        </p:spPr>
      </p:pic>
      <p:pic>
        <p:nvPicPr>
          <p:cNvPr id="3" name="Picture 2"/>
          <p:cNvPicPr>
            <a:picLocks noChangeAspect="1"/>
          </p:cNvPicPr>
          <p:nvPr/>
        </p:nvPicPr>
        <p:blipFill>
          <a:blip r:embed="rId4"/>
          <a:stretch>
            <a:fillRect/>
          </a:stretch>
        </p:blipFill>
        <p:spPr>
          <a:xfrm>
            <a:off x="5251272" y="861940"/>
            <a:ext cx="5325047" cy="4075887"/>
          </a:xfrm>
          <a:prstGeom prst="rect">
            <a:avLst/>
          </a:prstGeom>
        </p:spPr>
      </p:pic>
      <p:pic>
        <p:nvPicPr>
          <p:cNvPr id="4" name="Picture 3"/>
          <p:cNvPicPr>
            <a:picLocks noChangeAspect="1"/>
          </p:cNvPicPr>
          <p:nvPr/>
        </p:nvPicPr>
        <p:blipFill>
          <a:blip r:embed="rId5"/>
          <a:stretch>
            <a:fillRect/>
          </a:stretch>
        </p:blipFill>
        <p:spPr>
          <a:xfrm>
            <a:off x="5266392" y="861939"/>
            <a:ext cx="5325048" cy="4075887"/>
          </a:xfrm>
          <a:prstGeom prst="rect">
            <a:avLst/>
          </a:prstGeom>
        </p:spPr>
      </p:pic>
      <p:sp>
        <p:nvSpPr>
          <p:cNvPr id="5" name="Rectangle 4"/>
          <p:cNvSpPr/>
          <p:nvPr/>
        </p:nvSpPr>
        <p:spPr>
          <a:xfrm>
            <a:off x="178256" y="205042"/>
            <a:ext cx="4270849"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DeepDream </a:t>
            </a:r>
            <a:r>
              <a:rPr lang="zh-CN" altLang="en-US" sz="2400" b="1" dirty="0">
                <a:latin typeface="微软雅黑" panose="020B0503020204020204" pitchFamily="34" charset="-122"/>
                <a:ea typeface="微软雅黑" panose="020B0503020204020204" pitchFamily="34" charset="-122"/>
              </a:rPr>
              <a:t>项目剖析与演示</a:t>
            </a:r>
          </a:p>
        </p:txBody>
      </p:sp>
      <p:sp>
        <p:nvSpPr>
          <p:cNvPr id="6" name="TextBox 5"/>
          <p:cNvSpPr txBox="1"/>
          <p:nvPr/>
        </p:nvSpPr>
        <p:spPr>
          <a:xfrm>
            <a:off x="486705" y="996661"/>
            <a:ext cx="3962400" cy="20313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800" b="1" dirty="0" smtClean="0">
                <a:latin typeface="微软雅黑" panose="020B0503020204020204" pitchFamily="34" charset="-122"/>
                <a:ea typeface="微软雅黑" panose="020B0503020204020204" pitchFamily="34" charset="-122"/>
              </a:rPr>
              <a:t>作为一个图像分类网络的某个较高层神经元的输入</a:t>
            </a:r>
            <a:endParaRPr lang="zh-CN" altLang="en-US" sz="2800" b="1" dirty="0">
              <a:latin typeface="微软雅黑" panose="020B0503020204020204" pitchFamily="34" charset="-122"/>
              <a:ea typeface="微软雅黑" panose="020B0503020204020204" pitchFamily="34" charset="-122"/>
            </a:endParaRPr>
          </a:p>
        </p:txBody>
      </p:sp>
      <p:sp>
        <p:nvSpPr>
          <p:cNvPr id="7" name="TextBox 6"/>
          <p:cNvSpPr txBox="1"/>
          <p:nvPr/>
        </p:nvSpPr>
        <p:spPr>
          <a:xfrm>
            <a:off x="486705" y="3112203"/>
            <a:ext cx="3962400" cy="6625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800" b="1" dirty="0" smtClean="0">
                <a:latin typeface="微软雅黑" panose="020B0503020204020204" pitchFamily="34" charset="-122"/>
                <a:ea typeface="微软雅黑" panose="020B0503020204020204" pitchFamily="34" charset="-122"/>
              </a:rPr>
              <a:t>迭代</a:t>
            </a:r>
            <a:r>
              <a:rPr lang="en-US" altLang="zh-CN" sz="2800" b="1" dirty="0" smtClean="0">
                <a:latin typeface="微软雅黑" panose="020B0503020204020204" pitchFamily="34" charset="-122"/>
                <a:ea typeface="微软雅黑" panose="020B0503020204020204" pitchFamily="34" charset="-122"/>
              </a:rPr>
              <a:t>10</a:t>
            </a:r>
            <a:r>
              <a:rPr lang="zh-CN" altLang="en-US" sz="2800" b="1" dirty="0" smtClean="0">
                <a:latin typeface="微软雅黑" panose="020B0503020204020204" pitchFamily="34" charset="-122"/>
                <a:ea typeface="微软雅黑" panose="020B0503020204020204" pitchFamily="34" charset="-122"/>
              </a:rPr>
              <a:t>次</a:t>
            </a:r>
            <a:endParaRPr lang="zh-CN" altLang="en-US" sz="2800" b="1" dirty="0">
              <a:latin typeface="微软雅黑" panose="020B0503020204020204" pitchFamily="34" charset="-122"/>
              <a:ea typeface="微软雅黑" panose="020B0503020204020204" pitchFamily="34" charset="-122"/>
            </a:endParaRPr>
          </a:p>
        </p:txBody>
      </p:sp>
      <p:sp>
        <p:nvSpPr>
          <p:cNvPr id="8" name="TextBox 7"/>
          <p:cNvSpPr txBox="1"/>
          <p:nvPr/>
        </p:nvSpPr>
        <p:spPr>
          <a:xfrm>
            <a:off x="486705" y="3858974"/>
            <a:ext cx="3962400" cy="7386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800" b="1" dirty="0" smtClean="0">
                <a:latin typeface="微软雅黑" panose="020B0503020204020204" pitchFamily="34" charset="-122"/>
                <a:ea typeface="微软雅黑" panose="020B0503020204020204" pitchFamily="34" charset="-122"/>
              </a:rPr>
              <a:t>迭代</a:t>
            </a:r>
            <a:r>
              <a:rPr lang="en-US" altLang="zh-CN" sz="2800" b="1" dirty="0">
                <a:latin typeface="微软雅黑" panose="020B0503020204020204" pitchFamily="34" charset="-122"/>
                <a:ea typeface="微软雅黑" panose="020B0503020204020204" pitchFamily="34" charset="-122"/>
              </a:rPr>
              <a:t>5</a:t>
            </a:r>
            <a:r>
              <a:rPr lang="en-US" altLang="zh-CN" sz="2800" b="1" dirty="0" smtClean="0">
                <a:latin typeface="微软雅黑" panose="020B0503020204020204" pitchFamily="34" charset="-122"/>
                <a:ea typeface="微软雅黑" panose="020B0503020204020204" pitchFamily="34" charset="-122"/>
              </a:rPr>
              <a:t>0</a:t>
            </a:r>
            <a:r>
              <a:rPr lang="zh-CN" altLang="en-US" sz="2800" b="1" dirty="0" smtClean="0">
                <a:latin typeface="微软雅黑" panose="020B0503020204020204" pitchFamily="34" charset="-122"/>
                <a:ea typeface="微软雅黑" panose="020B0503020204020204" pitchFamily="34" charset="-122"/>
              </a:rPr>
              <a:t>次</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44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090266" y="1136683"/>
            <a:ext cx="3544172" cy="2712772"/>
          </a:xfrm>
          <a:prstGeom prst="rect">
            <a:avLst/>
          </a:prstGeom>
        </p:spPr>
      </p:pic>
      <p:pic>
        <p:nvPicPr>
          <p:cNvPr id="3" name="Picture 2"/>
          <p:cNvPicPr>
            <a:picLocks noChangeAspect="1"/>
          </p:cNvPicPr>
          <p:nvPr/>
        </p:nvPicPr>
        <p:blipFill>
          <a:blip r:embed="rId4"/>
          <a:stretch>
            <a:fillRect/>
          </a:stretch>
        </p:blipFill>
        <p:spPr>
          <a:xfrm>
            <a:off x="4219305" y="1136683"/>
            <a:ext cx="3544171" cy="2712772"/>
          </a:xfrm>
          <a:prstGeom prst="rect">
            <a:avLst/>
          </a:prstGeom>
        </p:spPr>
      </p:pic>
      <p:pic>
        <p:nvPicPr>
          <p:cNvPr id="4" name="Picture 3"/>
          <p:cNvPicPr>
            <a:picLocks noChangeAspect="1"/>
          </p:cNvPicPr>
          <p:nvPr/>
        </p:nvPicPr>
        <p:blipFill>
          <a:blip r:embed="rId5"/>
          <a:stretch>
            <a:fillRect/>
          </a:stretch>
        </p:blipFill>
        <p:spPr>
          <a:xfrm>
            <a:off x="400381" y="1156598"/>
            <a:ext cx="3492134" cy="2672942"/>
          </a:xfrm>
          <a:prstGeom prst="rect">
            <a:avLst/>
          </a:prstGeom>
        </p:spPr>
      </p:pic>
      <p:sp>
        <p:nvSpPr>
          <p:cNvPr id="5" name="TextBox 4"/>
          <p:cNvSpPr txBox="1"/>
          <p:nvPr/>
        </p:nvSpPr>
        <p:spPr>
          <a:xfrm>
            <a:off x="844411" y="4570600"/>
            <a:ext cx="10790027"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线条、色彩、细节逐渐增多</a:t>
            </a:r>
            <a:r>
              <a:rPr lang="en-US" altLang="zh-CN" sz="2800" b="1" dirty="0" smtClean="0">
                <a:latin typeface="微软雅黑" panose="020B0503020204020204" pitchFamily="34" charset="-122"/>
                <a:ea typeface="微软雅黑" panose="020B0503020204020204" pitchFamily="34" charset="-122"/>
              </a:rPr>
              <a:t>……</a:t>
            </a:r>
            <a:r>
              <a:rPr lang="zh-CN" altLang="en-US" sz="2800" b="1" dirty="0" smtClean="0">
                <a:latin typeface="微软雅黑" panose="020B0503020204020204" pitchFamily="34" charset="-122"/>
                <a:ea typeface="微软雅黑" panose="020B0503020204020204" pitchFamily="34" charset="-122"/>
              </a:rPr>
              <a:t>逐渐光怪陆离，逐渐</a:t>
            </a:r>
            <a:r>
              <a:rPr lang="en-US" altLang="zh-CN" sz="2800" b="1" dirty="0" smtClean="0">
                <a:latin typeface="微软雅黑" panose="020B0503020204020204" pitchFamily="34" charset="-122"/>
                <a:ea typeface="微软雅黑" panose="020B0503020204020204" pitchFamily="34" charset="-122"/>
              </a:rPr>
              <a:t>……</a:t>
            </a:r>
            <a:r>
              <a:rPr lang="zh-CN" altLang="en-US" sz="2800" b="1" dirty="0" smtClean="0">
                <a:latin typeface="微软雅黑" panose="020B0503020204020204" pitchFamily="34" charset="-122"/>
                <a:ea typeface="微软雅黑" panose="020B0503020204020204" pitchFamily="34" charset="-122"/>
              </a:rPr>
              <a:t>像</a:t>
            </a:r>
            <a:r>
              <a:rPr lang="en-US" altLang="zh-CN" sz="2800" b="1" dirty="0" smtClean="0">
                <a:latin typeface="微软雅黑" panose="020B0503020204020204" pitchFamily="34" charset="-122"/>
                <a:ea typeface="微软雅黑" panose="020B0503020204020204" pitchFamily="34" charset="-122"/>
              </a:rPr>
              <a:t>”</a:t>
            </a:r>
            <a:r>
              <a:rPr lang="zh-CN" altLang="en-US" sz="2800" b="1" dirty="0" smtClean="0">
                <a:latin typeface="微软雅黑" panose="020B0503020204020204" pitchFamily="34" charset="-122"/>
                <a:ea typeface="微软雅黑" panose="020B0503020204020204" pitchFamily="34" charset="-122"/>
              </a:rPr>
              <a:t>狗狗</a:t>
            </a:r>
            <a:r>
              <a:rPr lang="en-US" altLang="zh-CN" sz="2800" b="1" dirty="0" smtClean="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
        <p:nvSpPr>
          <p:cNvPr id="7" name="Rectangle 6"/>
          <p:cNvSpPr/>
          <p:nvPr/>
        </p:nvSpPr>
        <p:spPr>
          <a:xfrm>
            <a:off x="178256" y="205042"/>
            <a:ext cx="4270849"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DeepDream </a:t>
            </a:r>
            <a:r>
              <a:rPr lang="zh-CN" altLang="en-US" sz="2400" b="1" dirty="0">
                <a:latin typeface="微软雅黑" panose="020B0503020204020204" pitchFamily="34" charset="-122"/>
                <a:ea typeface="微软雅黑" panose="020B0503020204020204" pitchFamily="34" charset="-122"/>
              </a:rPr>
              <a:t>项目剖析与演示</a:t>
            </a:r>
          </a:p>
        </p:txBody>
      </p:sp>
    </p:spTree>
    <p:extLst>
      <p:ext uri="{BB962C8B-B14F-4D97-AF65-F5344CB8AC3E}">
        <p14:creationId xmlns:p14="http://schemas.microsoft.com/office/powerpoint/2010/main" val="112598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ular Callout 6"/>
          <p:cNvSpPr/>
          <p:nvPr/>
        </p:nvSpPr>
        <p:spPr>
          <a:xfrm>
            <a:off x="1446258" y="4351784"/>
            <a:ext cx="10065657" cy="1985555"/>
          </a:xfrm>
          <a:prstGeom prst="wedgeRectCallout">
            <a:avLst>
              <a:gd name="adj1" fmla="val -45145"/>
              <a:gd name="adj2" fmla="val -74342"/>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1446258" y="1059998"/>
            <a:ext cx="9438639" cy="830997"/>
          </a:xfrm>
          <a:prstGeom prst="rect">
            <a:avLst/>
          </a:prstGeom>
          <a:noFill/>
        </p:spPr>
        <p:txBody>
          <a:bodyPr wrap="square" rtlCol="0">
            <a:spAutoFit/>
          </a:bodyPr>
          <a:lstStyle/>
          <a:p>
            <a:r>
              <a:rPr lang="en-US" altLang="zh-CN" sz="4800" b="1" dirty="0" smtClean="0">
                <a:latin typeface="微软雅黑" panose="020B0503020204020204" pitchFamily="34" charset="-122"/>
                <a:ea typeface="微软雅黑" panose="020B0503020204020204" pitchFamily="34" charset="-122"/>
              </a:rPr>
              <a:t>Neural network visualization</a:t>
            </a:r>
            <a:endParaRPr lang="zh-CN" altLang="en-US" sz="4800" b="1" dirty="0">
              <a:latin typeface="微软雅黑" panose="020B0503020204020204" pitchFamily="34" charset="-122"/>
              <a:ea typeface="微软雅黑" panose="020B0503020204020204" pitchFamily="34" charset="-122"/>
            </a:endParaRPr>
          </a:p>
        </p:txBody>
      </p:sp>
      <p:sp>
        <p:nvSpPr>
          <p:cNvPr id="3" name="Rectangle 2"/>
          <p:cNvSpPr/>
          <p:nvPr/>
        </p:nvSpPr>
        <p:spPr>
          <a:xfrm>
            <a:off x="178256" y="205042"/>
            <a:ext cx="4270849"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DeepDream </a:t>
            </a:r>
            <a:r>
              <a:rPr lang="zh-CN" altLang="en-US" sz="2400" b="1" dirty="0">
                <a:latin typeface="微软雅黑" panose="020B0503020204020204" pitchFamily="34" charset="-122"/>
                <a:ea typeface="微软雅黑" panose="020B0503020204020204" pitchFamily="34" charset="-122"/>
              </a:rPr>
              <a:t>项目剖析与演示</a:t>
            </a:r>
          </a:p>
        </p:txBody>
      </p:sp>
      <p:pic>
        <p:nvPicPr>
          <p:cNvPr id="4" name="Picture 3"/>
          <p:cNvPicPr>
            <a:picLocks noChangeAspect="1"/>
          </p:cNvPicPr>
          <p:nvPr/>
        </p:nvPicPr>
        <p:blipFill rotWithShape="1">
          <a:blip r:embed="rId3"/>
          <a:srcRect l="9104" r="23933"/>
          <a:stretch/>
        </p:blipFill>
        <p:spPr>
          <a:xfrm rot="5400000">
            <a:off x="3704525" y="-957574"/>
            <a:ext cx="1698172" cy="7560707"/>
          </a:xfrm>
          <a:prstGeom prst="rect">
            <a:avLst/>
          </a:prstGeom>
        </p:spPr>
      </p:pic>
      <p:sp>
        <p:nvSpPr>
          <p:cNvPr id="5" name="TextBox 4"/>
          <p:cNvSpPr txBox="1"/>
          <p:nvPr/>
        </p:nvSpPr>
        <p:spPr>
          <a:xfrm>
            <a:off x="1776548" y="4690120"/>
            <a:ext cx="10080171" cy="1384995"/>
          </a:xfrm>
          <a:prstGeom prst="rect">
            <a:avLst/>
          </a:prstGeom>
          <a:noFill/>
        </p:spPr>
        <p:txBody>
          <a:bodyPr wrap="square" rtlCol="0">
            <a:spAutoFit/>
          </a:bodyPr>
          <a:lstStyle>
            <a:defPPr>
              <a:defRPr lang="zh-CN"/>
            </a:defPPr>
          </a:lstStyle>
          <a:p>
            <a:pPr>
              <a:lnSpc>
                <a:spcPct val="150000"/>
              </a:lnSpc>
            </a:pPr>
            <a:r>
              <a:rPr lang="en-US" altLang="zh-CN" sz="2800" b="1" dirty="0" smtClean="0">
                <a:latin typeface="微软雅黑" panose="020B0503020204020204" pitchFamily="34" charset="-122"/>
                <a:ea typeface="微软雅黑" panose="020B0503020204020204" pitchFamily="34" charset="-122"/>
              </a:rPr>
              <a:t>I</a:t>
            </a:r>
            <a:r>
              <a:rPr lang="zh-CN" altLang="en-US" sz="2800" b="1" dirty="0" smtClean="0">
                <a:latin typeface="微软雅黑" panose="020B0503020204020204" pitchFamily="34" charset="-122"/>
                <a:ea typeface="微软雅黑" panose="020B0503020204020204" pitchFamily="34" charset="-122"/>
              </a:rPr>
              <a:t>‘</a:t>
            </a:r>
            <a:r>
              <a:rPr lang="en-US" altLang="zh-CN" sz="2800" b="1" dirty="0" smtClean="0">
                <a:latin typeface="微软雅黑" panose="020B0503020204020204" pitchFamily="34" charset="-122"/>
                <a:ea typeface="微软雅黑" panose="020B0503020204020204" pitchFamily="34" charset="-122"/>
              </a:rPr>
              <a:t>m </a:t>
            </a:r>
            <a:r>
              <a:rPr lang="en-US" altLang="zh-CN" sz="2800" b="1" dirty="0">
                <a:latin typeface="微软雅黑" panose="020B0503020204020204" pitchFamily="34" charset="-122"/>
                <a:ea typeface="微软雅黑" panose="020B0503020204020204" pitchFamily="34" charset="-122"/>
              </a:rPr>
              <a:t>good at image classification and detection, </a:t>
            </a:r>
            <a:endParaRPr lang="en-US" altLang="zh-CN" sz="2800" b="1" dirty="0" smtClean="0">
              <a:latin typeface="微软雅黑" panose="020B0503020204020204" pitchFamily="34" charset="-122"/>
              <a:ea typeface="微软雅黑" panose="020B0503020204020204" pitchFamily="34" charset="-122"/>
            </a:endParaRPr>
          </a:p>
          <a:p>
            <a:pPr>
              <a:lnSpc>
                <a:spcPct val="150000"/>
              </a:lnSpc>
            </a:pPr>
            <a:r>
              <a:rPr lang="en-US" altLang="zh-CN" sz="2800" b="1" dirty="0" smtClean="0">
                <a:latin typeface="微软雅黑" panose="020B0503020204020204" pitchFamily="34" charset="-122"/>
                <a:ea typeface="微软雅黑" panose="020B0503020204020204" pitchFamily="34" charset="-122"/>
              </a:rPr>
              <a:t>BUT </a:t>
            </a:r>
            <a:r>
              <a:rPr lang="en-US" altLang="zh-CN" sz="2800" b="1" dirty="0">
                <a:latin typeface="微软雅黑" panose="020B0503020204020204" pitchFamily="34" charset="-122"/>
                <a:ea typeface="微软雅黑" panose="020B0503020204020204" pitchFamily="34" charset="-122"/>
              </a:rPr>
              <a:t>you can’t explain the meaning of my </a:t>
            </a:r>
            <a:r>
              <a:rPr lang="en-US" altLang="zh-CN" sz="2800" b="1" dirty="0" smtClean="0">
                <a:latin typeface="微软雅黑" panose="020B0503020204020204" pitchFamily="34" charset="-122"/>
                <a:ea typeface="微软雅黑" panose="020B0503020204020204" pitchFamily="34" charset="-122"/>
              </a:rPr>
              <a:t>work </a:t>
            </a:r>
            <a:r>
              <a:rPr lang="el-GR" altLang="zh-CN" sz="2800" b="1" dirty="0" smtClean="0">
                <a:latin typeface="微软雅黑" panose="020B0503020204020204" pitchFamily="34" charset="-122"/>
                <a:ea typeface="微软雅黑" panose="020B0503020204020204" pitchFamily="34" charset="-122"/>
              </a:rPr>
              <a:t>≡</a:t>
            </a:r>
            <a:r>
              <a:rPr lang="el-GR" altLang="zh-CN" sz="2800" b="1" dirty="0">
                <a:latin typeface="微软雅黑" panose="020B0503020204020204" pitchFamily="34" charset="-122"/>
                <a:ea typeface="微软雅黑" panose="020B0503020204020204" pitchFamily="34" charset="-122"/>
              </a:rPr>
              <a:t>ω≡</a:t>
            </a:r>
            <a:endParaRPr lang="zh-CN" altLang="en-US" sz="2800" b="1" dirty="0">
              <a:latin typeface="微软雅黑" panose="020B0503020204020204" pitchFamily="34" charset="-122"/>
              <a:ea typeface="微软雅黑" panose="020B0503020204020204" pitchFamily="34" charset="-122"/>
            </a:endParaRPr>
          </a:p>
        </p:txBody>
      </p:sp>
      <p:sp>
        <p:nvSpPr>
          <p:cNvPr id="8" name="Rectangle 7"/>
          <p:cNvSpPr/>
          <p:nvPr/>
        </p:nvSpPr>
        <p:spPr>
          <a:xfrm>
            <a:off x="5532166" y="3727615"/>
            <a:ext cx="2236510" cy="523220"/>
          </a:xfrm>
          <a:prstGeom prst="rect">
            <a:avLst/>
          </a:prstGeom>
        </p:spPr>
        <p:txBody>
          <a:bodyPr wrap="none">
            <a:spAutoFit/>
          </a:bodyPr>
          <a:lstStyle/>
          <a:p>
            <a:r>
              <a:rPr lang="en-US" altLang="zh-CN" sz="2800" b="1" dirty="0" err="1" smtClean="0">
                <a:latin typeface="微软雅黑" panose="020B0503020204020204" pitchFamily="34" charset="-122"/>
                <a:ea typeface="微软雅黑" panose="020B0503020204020204" pitchFamily="34" charset="-122"/>
              </a:rPr>
              <a:t>GoogLeNet</a:t>
            </a:r>
            <a:endParaRPr lang="zh-CN" altLang="en-US" dirty="0"/>
          </a:p>
        </p:txBody>
      </p:sp>
    </p:spTree>
    <p:extLst>
      <p:ext uri="{BB962C8B-B14F-4D97-AF65-F5344CB8AC3E}">
        <p14:creationId xmlns:p14="http://schemas.microsoft.com/office/powerpoint/2010/main" val="316504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226079" y="1137568"/>
            <a:ext cx="2800282" cy="2790281"/>
          </a:xfrm>
          <a:prstGeom prst="rect">
            <a:avLst/>
          </a:prstGeom>
        </p:spPr>
      </p:pic>
      <p:sp>
        <p:nvSpPr>
          <p:cNvPr id="6" name="TextBox 5"/>
          <p:cNvSpPr txBox="1"/>
          <p:nvPr/>
        </p:nvSpPr>
        <p:spPr>
          <a:xfrm>
            <a:off x="3646641" y="4202790"/>
            <a:ext cx="8534400" cy="2677656"/>
          </a:xfrm>
          <a:prstGeom prst="rect">
            <a:avLst/>
          </a:prstGeom>
          <a:noFill/>
        </p:spPr>
        <p:txBody>
          <a:bodyPr wrap="square" rtlCol="0">
            <a:spAutoFit/>
          </a:bodyPr>
          <a:lstStyle/>
          <a:p>
            <a:pPr>
              <a:lnSpc>
                <a:spcPct val="150000"/>
              </a:lnSpc>
            </a:pPr>
            <a:r>
              <a:rPr lang="zh-CN" altLang="en-US" sz="2800" b="1" dirty="0">
                <a:latin typeface="微软雅黑" panose="020B0503020204020204" pitchFamily="34" charset="-122"/>
                <a:ea typeface="微软雅黑" panose="020B0503020204020204" pitchFamily="34" charset="-122"/>
              </a:rPr>
              <a:t>比</a:t>
            </a:r>
            <a:r>
              <a:rPr lang="zh-CN" altLang="en-US" sz="2800" b="1" dirty="0" smtClean="0">
                <a:latin typeface="微软雅黑" panose="020B0503020204020204" pitchFamily="34" charset="-122"/>
                <a:ea typeface="微软雅黑" panose="020B0503020204020204" pitchFamily="34" charset="-122"/>
              </a:rPr>
              <a:t>如，上图为与</a:t>
            </a:r>
            <a:r>
              <a:rPr lang="en-US" altLang="zh-CN" sz="2800" b="1" dirty="0" err="1" smtClean="0">
                <a:latin typeface="微软雅黑" panose="020B0503020204020204" pitchFamily="34" charset="-122"/>
                <a:ea typeface="微软雅黑" panose="020B0503020204020204" pitchFamily="34" charset="-122"/>
              </a:rPr>
              <a:t>GoogLeNet</a:t>
            </a:r>
            <a:r>
              <a:rPr lang="zh-CN" altLang="en-US" sz="2800" b="1" dirty="0" smtClean="0">
                <a:latin typeface="微软雅黑" panose="020B0503020204020204" pitchFamily="34" charset="-122"/>
                <a:ea typeface="微软雅黑" panose="020B0503020204020204" pitchFamily="34" charset="-122"/>
              </a:rPr>
              <a:t>类似的</a:t>
            </a:r>
            <a:r>
              <a:rPr lang="en-US" altLang="zh-CN" sz="2800" b="1" dirty="0" smtClean="0">
                <a:latin typeface="微软雅黑" panose="020B0503020204020204" pitchFamily="34" charset="-122"/>
                <a:ea typeface="微软雅黑" panose="020B0503020204020204" pitchFamily="34" charset="-122"/>
              </a:rPr>
              <a:t>VGG19</a:t>
            </a:r>
            <a:r>
              <a:rPr lang="zh-CN" altLang="en-US" sz="2800" b="1" dirty="0" smtClean="0">
                <a:latin typeface="微软雅黑" panose="020B0503020204020204" pitchFamily="34" charset="-122"/>
                <a:ea typeface="微软雅黑" panose="020B0503020204020204" pitchFamily="34" charset="-122"/>
              </a:rPr>
              <a:t>卷积神经网络提取的特征示意图，每一格代表一个神经元接收哪种图片后，激活值会最大，也就对应神经元“最倾向于分辨的特征”。</a:t>
            </a:r>
            <a:endParaRPr lang="zh-CN" altLang="en-US" sz="2800" b="1" dirty="0">
              <a:latin typeface="微软雅黑" panose="020B0503020204020204" pitchFamily="34" charset="-122"/>
              <a:ea typeface="微软雅黑" panose="020B0503020204020204" pitchFamily="34" charset="-122"/>
            </a:endParaRPr>
          </a:p>
        </p:txBody>
      </p:sp>
      <p:sp>
        <p:nvSpPr>
          <p:cNvPr id="7" name="Rectangle 6"/>
          <p:cNvSpPr/>
          <p:nvPr/>
        </p:nvSpPr>
        <p:spPr>
          <a:xfrm>
            <a:off x="178256" y="205042"/>
            <a:ext cx="4270849"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DeepDream </a:t>
            </a:r>
            <a:r>
              <a:rPr lang="zh-CN" altLang="en-US" sz="2400" b="1" dirty="0">
                <a:latin typeface="微软雅黑" panose="020B0503020204020204" pitchFamily="34" charset="-122"/>
                <a:ea typeface="微软雅黑" panose="020B0503020204020204" pitchFamily="34" charset="-122"/>
              </a:rPr>
              <a:t>项目剖析与演示</a:t>
            </a:r>
          </a:p>
        </p:txBody>
      </p:sp>
      <p:sp>
        <p:nvSpPr>
          <p:cNvPr id="5" name="TextBox 4"/>
          <p:cNvSpPr txBox="1"/>
          <p:nvPr/>
        </p:nvSpPr>
        <p:spPr>
          <a:xfrm>
            <a:off x="284936" y="814403"/>
            <a:ext cx="5487191" cy="646331"/>
          </a:xfrm>
          <a:prstGeom prst="rect">
            <a:avLst/>
          </a:prstGeom>
          <a:noFill/>
        </p:spPr>
        <p:txBody>
          <a:bodyPr wrap="square" rtlCol="0">
            <a:spAutoFit/>
          </a:bodyPr>
          <a:lstStyle/>
          <a:p>
            <a:r>
              <a:rPr lang="en-US" altLang="zh-CN" sz="3600" b="1" dirty="0" smtClean="0">
                <a:latin typeface="微软雅黑" panose="020B0503020204020204" pitchFamily="34" charset="-122"/>
                <a:ea typeface="微软雅黑" panose="020B0503020204020204" pitchFamily="34" charset="-122"/>
              </a:rPr>
              <a:t>Gradient Ascent</a:t>
            </a:r>
            <a:endParaRPr lang="zh-CN" altLang="en-US" sz="3600" b="1" dirty="0">
              <a:latin typeface="微软雅黑" panose="020B0503020204020204" pitchFamily="34" charset="-122"/>
              <a:ea typeface="微软雅黑" panose="020B0503020204020204" pitchFamily="34" charset="-122"/>
            </a:endParaRPr>
          </a:p>
        </p:txBody>
      </p:sp>
      <p:pic>
        <p:nvPicPr>
          <p:cNvPr id="3" name="Picture 2"/>
          <p:cNvPicPr>
            <a:picLocks noChangeAspect="1"/>
          </p:cNvPicPr>
          <p:nvPr/>
        </p:nvPicPr>
        <p:blipFill rotWithShape="1">
          <a:blip r:embed="rId4"/>
          <a:srcRect t="1202" r="30059" b="15950"/>
          <a:stretch/>
        </p:blipFill>
        <p:spPr>
          <a:xfrm>
            <a:off x="402649" y="1514318"/>
            <a:ext cx="3822061" cy="2797944"/>
          </a:xfrm>
          <a:prstGeom prst="rect">
            <a:avLst/>
          </a:prstGeom>
        </p:spPr>
      </p:pic>
      <p:sp>
        <p:nvSpPr>
          <p:cNvPr id="4" name="Rectangle 3"/>
          <p:cNvSpPr/>
          <p:nvPr/>
        </p:nvSpPr>
        <p:spPr>
          <a:xfrm>
            <a:off x="2941320" y="1460734"/>
            <a:ext cx="1507785" cy="2004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0622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05042"/>
            <a:ext cx="12192000" cy="755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Rectangle 2"/>
          <p:cNvSpPr/>
          <p:nvPr/>
        </p:nvSpPr>
        <p:spPr>
          <a:xfrm>
            <a:off x="178256" y="205042"/>
            <a:ext cx="4270849"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DeepDream </a:t>
            </a:r>
            <a:r>
              <a:rPr lang="zh-CN" altLang="en-US" sz="2400" b="1" dirty="0">
                <a:latin typeface="微软雅黑" panose="020B0503020204020204" pitchFamily="34" charset="-122"/>
                <a:ea typeface="微软雅黑" panose="020B0503020204020204" pitchFamily="34" charset="-122"/>
              </a:rPr>
              <a:t>项目剖析与演示</a:t>
            </a:r>
          </a:p>
        </p:txBody>
      </p:sp>
      <p:sp>
        <p:nvSpPr>
          <p:cNvPr id="7" name="TextBox 6"/>
          <p:cNvSpPr txBox="1"/>
          <p:nvPr/>
        </p:nvSpPr>
        <p:spPr>
          <a:xfrm>
            <a:off x="178256" y="1074964"/>
            <a:ext cx="2336344" cy="581057"/>
          </a:xfrm>
          <a:prstGeom prst="rect">
            <a:avLst/>
          </a:prstGeom>
          <a:noFill/>
        </p:spPr>
        <p:txBody>
          <a:bodyPr wrap="square" rtlCol="0">
            <a:spAutoFit/>
          </a:bodyPr>
          <a:lstStyle/>
          <a:p>
            <a:pPr>
              <a:lnSpc>
                <a:spcPct val="150000"/>
              </a:lnSpc>
            </a:pPr>
            <a:endParaRPr lang="zh-CN" altLang="en-US" sz="2400" b="1" dirty="0">
              <a:latin typeface="微软雅黑" panose="020B0503020204020204" pitchFamily="34" charset="-122"/>
              <a:ea typeface="微软雅黑" panose="020B0503020204020204" pitchFamily="34" charset="-122"/>
            </a:endParaRPr>
          </a:p>
        </p:txBody>
      </p:sp>
      <p:pic>
        <p:nvPicPr>
          <p:cNvPr id="2" name="Picture 1"/>
          <p:cNvPicPr>
            <a:picLocks noChangeAspect="1"/>
          </p:cNvPicPr>
          <p:nvPr/>
        </p:nvPicPr>
        <p:blipFill>
          <a:blip r:embed="rId3"/>
          <a:stretch>
            <a:fillRect/>
          </a:stretch>
        </p:blipFill>
        <p:spPr>
          <a:xfrm>
            <a:off x="2313680" y="1074964"/>
            <a:ext cx="8383816" cy="4532396"/>
          </a:xfrm>
          <a:prstGeom prst="rect">
            <a:avLst/>
          </a:prstGeom>
        </p:spPr>
      </p:pic>
    </p:spTree>
    <p:extLst>
      <p:ext uri="{BB962C8B-B14F-4D97-AF65-F5344CB8AC3E}">
        <p14:creationId xmlns:p14="http://schemas.microsoft.com/office/powerpoint/2010/main" val="12155105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41875" y="2289962"/>
            <a:ext cx="6074317" cy="1569660"/>
          </a:xfrm>
          <a:prstGeom prst="rect">
            <a:avLst/>
          </a:prstGeom>
          <a:solidFill>
            <a:schemeClr val="bg1"/>
          </a:solidFill>
        </p:spPr>
        <p:txBody>
          <a:bodyPr wrap="square">
            <a:spAutoFit/>
          </a:bodyPr>
          <a:lstStyle/>
          <a:p>
            <a:pPr algn="ctr">
              <a:lnSpc>
                <a:spcPct val="150000"/>
              </a:lnSpc>
            </a:pPr>
            <a:r>
              <a:rPr lang="en-US" altLang="zh-CN" sz="3200" b="1" dirty="0" smtClean="0">
                <a:latin typeface="微软雅黑" panose="020B0503020204020204" pitchFamily="34" charset="-122"/>
                <a:ea typeface="微软雅黑" panose="020B0503020204020204" pitchFamily="34" charset="-122"/>
              </a:rPr>
              <a:t>Multiscale </a:t>
            </a:r>
            <a:r>
              <a:rPr lang="en-US" altLang="zh-CN" sz="3200" b="1" dirty="0">
                <a:latin typeface="微软雅黑" panose="020B0503020204020204" pitchFamily="34" charset="-122"/>
                <a:ea typeface="微软雅黑" panose="020B0503020204020204" pitchFamily="34" charset="-122"/>
              </a:rPr>
              <a:t>image generation</a:t>
            </a:r>
          </a:p>
          <a:p>
            <a:pPr algn="ctr">
              <a:lnSpc>
                <a:spcPct val="150000"/>
              </a:lnSpc>
            </a:pPr>
            <a:r>
              <a:rPr lang="zh-CN" altLang="en-US" sz="3200" b="1" dirty="0">
                <a:latin typeface="微软雅黑" panose="020B0503020204020204" pitchFamily="34" charset="-122"/>
                <a:ea typeface="微软雅黑" panose="020B0503020204020204" pitchFamily="34" charset="-122"/>
              </a:rPr>
              <a:t>多尺度图</a:t>
            </a:r>
            <a:r>
              <a:rPr lang="zh-CN" altLang="en-US" sz="3200" b="1" dirty="0" smtClean="0">
                <a:latin typeface="微软雅黑" panose="020B0503020204020204" pitchFamily="34" charset="-122"/>
                <a:ea typeface="微软雅黑" panose="020B0503020204020204" pitchFamily="34" charset="-122"/>
              </a:rPr>
              <a:t>像生成</a:t>
            </a:r>
            <a:endParaRPr lang="en-US" altLang="zh-CN" sz="3200" b="1" dirty="0">
              <a:latin typeface="微软雅黑" panose="020B0503020204020204" pitchFamily="34" charset="-122"/>
              <a:ea typeface="微软雅黑" panose="020B0503020204020204" pitchFamily="34" charset="-122"/>
            </a:endParaRPr>
          </a:p>
        </p:txBody>
      </p:sp>
      <p:sp>
        <p:nvSpPr>
          <p:cNvPr id="3" name="Rectangle 2"/>
          <p:cNvSpPr/>
          <p:nvPr/>
        </p:nvSpPr>
        <p:spPr>
          <a:xfrm>
            <a:off x="3141875" y="788574"/>
            <a:ext cx="6074314" cy="1308884"/>
          </a:xfrm>
          <a:prstGeom prst="rect">
            <a:avLst/>
          </a:prstGeom>
          <a:solidFill>
            <a:schemeClr val="bg1"/>
          </a:solidFill>
        </p:spPr>
        <p:txBody>
          <a:bodyPr wrap="square">
            <a:spAutoFit/>
          </a:bodyPr>
          <a:lstStyle/>
          <a:p>
            <a:pPr algn="ctr">
              <a:lnSpc>
                <a:spcPct val="150000"/>
              </a:lnSpc>
            </a:pPr>
            <a:r>
              <a:rPr lang="en-US" altLang="zh-CN" sz="2800" b="1" dirty="0" smtClean="0">
                <a:latin typeface="微软雅黑" panose="020B0503020204020204" pitchFamily="34" charset="-122"/>
                <a:ea typeface="微软雅黑" panose="020B0503020204020204" pitchFamily="34" charset="-122"/>
              </a:rPr>
              <a:t>Gradient ascent</a:t>
            </a:r>
          </a:p>
          <a:p>
            <a:pPr algn="ctr">
              <a:lnSpc>
                <a:spcPct val="150000"/>
              </a:lnSpc>
            </a:pPr>
            <a:r>
              <a:rPr lang="zh-CN" altLang="en-US" sz="2800" b="1" dirty="0" smtClean="0">
                <a:latin typeface="微软雅黑" panose="020B0503020204020204" pitchFamily="34" charset="-122"/>
                <a:ea typeface="微软雅黑" panose="020B0503020204020204" pitchFamily="34" charset="-122"/>
              </a:rPr>
              <a:t>梯度上升</a:t>
            </a:r>
            <a:endParaRPr lang="en-US" altLang="zh-CN" sz="2800" b="1" dirty="0">
              <a:latin typeface="微软雅黑" panose="020B0503020204020204" pitchFamily="34" charset="-122"/>
              <a:ea typeface="微软雅黑" panose="020B0503020204020204" pitchFamily="34" charset="-122"/>
            </a:endParaRPr>
          </a:p>
        </p:txBody>
      </p:sp>
      <p:sp>
        <p:nvSpPr>
          <p:cNvPr id="4" name="Rectangle 3"/>
          <p:cNvSpPr/>
          <p:nvPr/>
        </p:nvSpPr>
        <p:spPr>
          <a:xfrm>
            <a:off x="2203408" y="4246583"/>
            <a:ext cx="8829550" cy="1323439"/>
          </a:xfrm>
          <a:prstGeom prst="rect">
            <a:avLst/>
          </a:prstGeom>
          <a:solidFill>
            <a:schemeClr val="bg1"/>
          </a:solidFill>
        </p:spPr>
        <p:txBody>
          <a:bodyPr wrap="square">
            <a:spAutoFit/>
          </a:bodyPr>
          <a:lstStyle/>
          <a:p>
            <a:pPr algn="ctr"/>
            <a:r>
              <a:rPr lang="en-US" altLang="zh-CN" sz="3200" b="1" dirty="0">
                <a:latin typeface="微软雅黑" panose="020B0503020204020204" pitchFamily="34" charset="-122"/>
                <a:ea typeface="微软雅黑" panose="020B0503020204020204" pitchFamily="34" charset="-122"/>
              </a:rPr>
              <a:t>Laplacian </a:t>
            </a:r>
            <a:r>
              <a:rPr lang="en-US" altLang="zh-CN" sz="3200" b="1" dirty="0" smtClean="0">
                <a:latin typeface="微软雅黑" panose="020B0503020204020204" pitchFamily="34" charset="-122"/>
                <a:ea typeface="微软雅黑" panose="020B0503020204020204" pitchFamily="34" charset="-122"/>
              </a:rPr>
              <a:t>pyramid gradient normalization</a:t>
            </a:r>
          </a:p>
          <a:p>
            <a:pPr algn="ctr">
              <a:lnSpc>
                <a:spcPct val="150000"/>
              </a:lnSpc>
            </a:pPr>
            <a:r>
              <a:rPr lang="zh-CN" altLang="en-US" sz="3200" b="1" dirty="0">
                <a:latin typeface="微软雅黑" panose="020B0503020204020204" pitchFamily="34" charset="-122"/>
                <a:ea typeface="微软雅黑" panose="020B0503020204020204" pitchFamily="34" charset="-122"/>
              </a:rPr>
              <a:t>拉普拉</a:t>
            </a:r>
            <a:r>
              <a:rPr lang="zh-CN" altLang="en-US" sz="3200" b="1" dirty="0" smtClean="0">
                <a:latin typeface="微软雅黑" panose="020B0503020204020204" pitchFamily="34" charset="-122"/>
                <a:ea typeface="微软雅黑" panose="020B0503020204020204" pitchFamily="34" charset="-122"/>
              </a:rPr>
              <a:t>斯金字塔梯度标准化</a:t>
            </a:r>
            <a:r>
              <a:rPr lang="en-US" altLang="zh-CN" sz="3200" b="1" dirty="0" smtClean="0">
                <a:latin typeface="微软雅黑" panose="020B0503020204020204" pitchFamily="34" charset="-122"/>
                <a:ea typeface="微软雅黑" panose="020B0503020204020204" pitchFamily="34" charset="-122"/>
              </a:rPr>
              <a:t> </a:t>
            </a:r>
            <a:endParaRPr lang="zh-CN" altLang="en-US" sz="3200" b="1" dirty="0">
              <a:latin typeface="微软雅黑" panose="020B0503020204020204" pitchFamily="34" charset="-122"/>
              <a:ea typeface="微软雅黑" panose="020B0503020204020204" pitchFamily="34" charset="-122"/>
            </a:endParaRPr>
          </a:p>
        </p:txBody>
      </p:sp>
      <p:sp>
        <p:nvSpPr>
          <p:cNvPr id="5" name="Rectangle 4"/>
          <p:cNvSpPr/>
          <p:nvPr/>
        </p:nvSpPr>
        <p:spPr>
          <a:xfrm>
            <a:off x="515140" y="144884"/>
            <a:ext cx="1415772"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背景知识</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937487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96903" y="342148"/>
            <a:ext cx="10273687" cy="5938337"/>
          </a:xfrm>
          <a:prstGeom prst="rect">
            <a:avLst/>
          </a:prstGeom>
        </p:spPr>
      </p:pic>
    </p:spTree>
    <p:extLst>
      <p:ext uri="{BB962C8B-B14F-4D97-AF65-F5344CB8AC3E}">
        <p14:creationId xmlns:p14="http://schemas.microsoft.com/office/powerpoint/2010/main" val="10303898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4171</TotalTime>
  <Words>2626</Words>
  <Application>Microsoft Office PowerPoint</Application>
  <PresentationFormat>Widescreen</PresentationFormat>
  <Paragraphs>134</Paragraphs>
  <Slides>22</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等线</vt:lpstr>
      <vt:lpstr>等线 Light</vt:lpstr>
      <vt:lpstr>仿宋</vt:lpstr>
      <vt:lpstr>微软雅黑</vt:lpstr>
      <vt:lpstr>Arial</vt:lpstr>
      <vt:lpstr>Times New Roman</vt:lpstr>
      <vt:lpstr>Office 主题​​</vt:lpstr>
      <vt:lpstr>Realization and Development of Deep Dream Technology and Neural Art Style Transfer 深梦化图像与神经画风迁移的实现与拓展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参考文献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zhenchen</dc:creator>
  <cp:lastModifiedBy>Hong Jacqueline</cp:lastModifiedBy>
  <cp:revision>366</cp:revision>
  <dcterms:created xsi:type="dcterms:W3CDTF">2017-04-10T05:38:44Z</dcterms:created>
  <dcterms:modified xsi:type="dcterms:W3CDTF">2020-04-29T15:15:23Z</dcterms:modified>
</cp:coreProperties>
</file>